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48"/>
  </p:notesMasterIdLst>
  <p:sldIdLst>
    <p:sldId id="707" r:id="rId5"/>
    <p:sldId id="450" r:id="rId6"/>
    <p:sldId id="569" r:id="rId7"/>
    <p:sldId id="601" r:id="rId8"/>
    <p:sldId id="662" r:id="rId9"/>
    <p:sldId id="664" r:id="rId10"/>
    <p:sldId id="665" r:id="rId11"/>
    <p:sldId id="659" r:id="rId12"/>
    <p:sldId id="679" r:id="rId13"/>
    <p:sldId id="663" r:id="rId14"/>
    <p:sldId id="666" r:id="rId15"/>
    <p:sldId id="670" r:id="rId16"/>
    <p:sldId id="680" r:id="rId17"/>
    <p:sldId id="667" r:id="rId18"/>
    <p:sldId id="669" r:id="rId19"/>
    <p:sldId id="668" r:id="rId20"/>
    <p:sldId id="673" r:id="rId21"/>
    <p:sldId id="672" r:id="rId22"/>
    <p:sldId id="677" r:id="rId23"/>
    <p:sldId id="671" r:id="rId24"/>
    <p:sldId id="676" r:id="rId25"/>
    <p:sldId id="675" r:id="rId26"/>
    <p:sldId id="678" r:id="rId27"/>
    <p:sldId id="688" r:id="rId28"/>
    <p:sldId id="686" r:id="rId29"/>
    <p:sldId id="689" r:id="rId30"/>
    <p:sldId id="691" r:id="rId31"/>
    <p:sldId id="690" r:id="rId32"/>
    <p:sldId id="693" r:id="rId33"/>
    <p:sldId id="696" r:id="rId34"/>
    <p:sldId id="697" r:id="rId35"/>
    <p:sldId id="695" r:id="rId36"/>
    <p:sldId id="698" r:id="rId37"/>
    <p:sldId id="699" r:id="rId38"/>
    <p:sldId id="700" r:id="rId39"/>
    <p:sldId id="694" r:id="rId40"/>
    <p:sldId id="692" r:id="rId41"/>
    <p:sldId id="704" r:id="rId42"/>
    <p:sldId id="705" r:id="rId43"/>
    <p:sldId id="703" r:id="rId44"/>
    <p:sldId id="706" r:id="rId45"/>
    <p:sldId id="702" r:id="rId46"/>
    <p:sldId id="708" r:id="rId47"/>
  </p:sldIdLst>
  <p:sldSz cx="9144000" cy="5143500" type="screen16x9"/>
  <p:notesSz cx="6858000" cy="9144000"/>
  <p:embeddedFontLst>
    <p:embeddedFont>
      <p:font typeface="Inria Sans Light" panose="020B0604020202020204" charset="0"/>
      <p:regular r:id="rId49"/>
      <p:bold r:id="rId50"/>
      <p:italic r:id="rId51"/>
      <p:boldItalic r:id="rId52"/>
    </p:embeddedFont>
    <p:embeddedFont>
      <p:font typeface="Saira SemiCondensed Medium" panose="020B0604020202020204" charset="0"/>
      <p:regular r:id="rId53"/>
      <p:bold r:id="rId54"/>
    </p:embeddedFont>
    <p:embeddedFont>
      <p:font typeface="Titillium Web"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99FF"/>
    <a:srgbClr val="FF7C80"/>
    <a:srgbClr val="FF99CC"/>
    <a:srgbClr val="060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82B000-B220-4957-BAE7-DE73D1245773}">
  <a:tblStyle styleId="{6B82B000-B220-4957-BAE7-DE73D12457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68" autoAdjust="0"/>
  </p:normalViewPr>
  <p:slideViewPr>
    <p:cSldViewPr snapToGrid="0">
      <p:cViewPr varScale="1">
        <p:scale>
          <a:sx n="84" d="100"/>
          <a:sy n="84" d="100"/>
        </p:scale>
        <p:origin x="9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0D7A1-6E61-45FC-B54E-656F2FFB64C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6F795C2-91FD-4EA8-8CEF-D6804EE1683C}">
      <dgm:prSet custT="1"/>
      <dgm:spPr/>
      <dgm:t>
        <a:bodyPr/>
        <a:lstStyle/>
        <a:p>
          <a:pPr>
            <a:lnSpc>
              <a:spcPct val="100000"/>
            </a:lnSpc>
            <a:defRPr cap="all"/>
          </a:pPr>
          <a:r>
            <a:rPr lang="en-US" sz="1800" b="1" dirty="0">
              <a:solidFill>
                <a:srgbClr val="FFFF00"/>
              </a:solidFill>
            </a:rPr>
            <a:t>Attributes</a:t>
          </a:r>
        </a:p>
        <a:p>
          <a:pPr>
            <a:lnSpc>
              <a:spcPct val="100000"/>
            </a:lnSpc>
            <a:defRPr cap="all"/>
          </a:pPr>
          <a:r>
            <a:rPr lang="en-US" sz="1200" dirty="0"/>
            <a:t>Examples are</a:t>
          </a:r>
        </a:p>
        <a:p>
          <a:pPr>
            <a:lnSpc>
              <a:spcPct val="100000"/>
            </a:lnSpc>
            <a:defRPr cap="all"/>
          </a:pPr>
          <a:r>
            <a:rPr lang="en-US" sz="1200" dirty="0"/>
            <a:t>name, age, color </a:t>
          </a:r>
        </a:p>
      </dgm:t>
    </dgm:pt>
    <dgm:pt modelId="{34BD12AE-E360-4287-A573-E6857D8AD87D}" type="parTrans" cxnId="{91B9E76F-2DDF-45B5-A5B2-4B383ABB68A2}">
      <dgm:prSet/>
      <dgm:spPr/>
      <dgm:t>
        <a:bodyPr/>
        <a:lstStyle/>
        <a:p>
          <a:endParaRPr lang="en-US"/>
        </a:p>
      </dgm:t>
    </dgm:pt>
    <dgm:pt modelId="{9FD8CF0D-6EA6-4002-B704-4B3C9EF866E3}" type="sibTrans" cxnId="{91B9E76F-2DDF-45B5-A5B2-4B383ABB68A2}">
      <dgm:prSet/>
      <dgm:spPr/>
      <dgm:t>
        <a:bodyPr/>
        <a:lstStyle/>
        <a:p>
          <a:endParaRPr lang="en-US"/>
        </a:p>
      </dgm:t>
    </dgm:pt>
    <dgm:pt modelId="{730475FF-A033-4CD6-8913-37D6B494D0A4}">
      <dgm:prSet custT="1"/>
      <dgm:spPr/>
      <dgm:t>
        <a:bodyPr/>
        <a:lstStyle/>
        <a:p>
          <a:pPr>
            <a:lnSpc>
              <a:spcPct val="100000"/>
            </a:lnSpc>
            <a:defRPr cap="all"/>
          </a:pPr>
          <a:r>
            <a:rPr lang="en-US" sz="1800" b="1" dirty="0">
              <a:solidFill>
                <a:srgbClr val="FFFF00"/>
              </a:solidFill>
            </a:rPr>
            <a:t>behavior</a:t>
          </a:r>
          <a:br>
            <a:rPr lang="en-US" sz="2000" dirty="0"/>
          </a:br>
          <a:r>
            <a:rPr lang="en-US" sz="1400" dirty="0"/>
            <a:t>examples are</a:t>
          </a:r>
        </a:p>
        <a:p>
          <a:pPr>
            <a:lnSpc>
              <a:spcPct val="100000"/>
            </a:lnSpc>
            <a:defRPr cap="all"/>
          </a:pPr>
          <a:r>
            <a:rPr lang="en-US" sz="1400" b="0" i="0" dirty="0"/>
            <a:t>singing, dancing</a:t>
          </a:r>
          <a:endParaRPr lang="en-US" sz="2000" dirty="0"/>
        </a:p>
      </dgm:t>
    </dgm:pt>
    <dgm:pt modelId="{FB994E96-2EFC-4757-9B8D-178332E83711}" type="parTrans" cxnId="{43DEF0C1-6563-46B3-B58A-11728360E00C}">
      <dgm:prSet/>
      <dgm:spPr/>
      <dgm:t>
        <a:bodyPr/>
        <a:lstStyle/>
        <a:p>
          <a:endParaRPr lang="en-US"/>
        </a:p>
      </dgm:t>
    </dgm:pt>
    <dgm:pt modelId="{AA1C4DE0-0A20-44F9-A7D0-7260E9D62372}" type="sibTrans" cxnId="{43DEF0C1-6563-46B3-B58A-11728360E00C}">
      <dgm:prSet/>
      <dgm:spPr/>
      <dgm:t>
        <a:bodyPr/>
        <a:lstStyle/>
        <a:p>
          <a:endParaRPr lang="en-US"/>
        </a:p>
      </dgm:t>
    </dgm:pt>
    <dgm:pt modelId="{DC8E913B-3039-4801-8770-5A321951BDE9}" type="pres">
      <dgm:prSet presAssocID="{B9B0D7A1-6E61-45FC-B54E-656F2FFB64CB}" presName="hierChild1" presStyleCnt="0">
        <dgm:presLayoutVars>
          <dgm:chPref val="1"/>
          <dgm:dir/>
          <dgm:animOne val="branch"/>
          <dgm:animLvl val="lvl"/>
          <dgm:resizeHandles/>
        </dgm:presLayoutVars>
      </dgm:prSet>
      <dgm:spPr/>
    </dgm:pt>
    <dgm:pt modelId="{38C41CF7-A727-46F1-A515-EA5C12C890B9}" type="pres">
      <dgm:prSet presAssocID="{16F795C2-91FD-4EA8-8CEF-D6804EE1683C}" presName="hierRoot1" presStyleCnt="0"/>
      <dgm:spPr/>
    </dgm:pt>
    <dgm:pt modelId="{2CCF2999-461A-4188-8E11-D4B7F7657A52}" type="pres">
      <dgm:prSet presAssocID="{16F795C2-91FD-4EA8-8CEF-D6804EE1683C}" presName="composite" presStyleCnt="0"/>
      <dgm:spPr/>
    </dgm:pt>
    <dgm:pt modelId="{1760FACA-121B-4AA4-94BD-FC79C55F654C}" type="pres">
      <dgm:prSet presAssocID="{16F795C2-91FD-4EA8-8CEF-D6804EE1683C}" presName="background" presStyleLbl="node0" presStyleIdx="0" presStyleCnt="2"/>
      <dgm:spPr/>
    </dgm:pt>
    <dgm:pt modelId="{28BFC07C-DDB9-4421-B328-B1E796463825}" type="pres">
      <dgm:prSet presAssocID="{16F795C2-91FD-4EA8-8CEF-D6804EE1683C}" presName="text" presStyleLbl="fgAcc0" presStyleIdx="0" presStyleCnt="2">
        <dgm:presLayoutVars>
          <dgm:chPref val="3"/>
        </dgm:presLayoutVars>
      </dgm:prSet>
      <dgm:spPr/>
    </dgm:pt>
    <dgm:pt modelId="{61A8EDE2-1316-42F3-81E1-687A4B5AD11F}" type="pres">
      <dgm:prSet presAssocID="{16F795C2-91FD-4EA8-8CEF-D6804EE1683C}" presName="hierChild2" presStyleCnt="0"/>
      <dgm:spPr/>
    </dgm:pt>
    <dgm:pt modelId="{059818AE-0895-4EA2-9379-E90ECBDDC67B}" type="pres">
      <dgm:prSet presAssocID="{730475FF-A033-4CD6-8913-37D6B494D0A4}" presName="hierRoot1" presStyleCnt="0"/>
      <dgm:spPr/>
    </dgm:pt>
    <dgm:pt modelId="{10E03577-0E87-4A26-8121-90B77087949C}" type="pres">
      <dgm:prSet presAssocID="{730475FF-A033-4CD6-8913-37D6B494D0A4}" presName="composite" presStyleCnt="0"/>
      <dgm:spPr/>
    </dgm:pt>
    <dgm:pt modelId="{FA292D95-264E-46F4-9E4E-5B94876A9F80}" type="pres">
      <dgm:prSet presAssocID="{730475FF-A033-4CD6-8913-37D6B494D0A4}" presName="background" presStyleLbl="node0" presStyleIdx="1" presStyleCnt="2"/>
      <dgm:spPr/>
    </dgm:pt>
    <dgm:pt modelId="{9B1B6493-2AE0-42E6-A9BA-64D1E8BE289C}" type="pres">
      <dgm:prSet presAssocID="{730475FF-A033-4CD6-8913-37D6B494D0A4}" presName="text" presStyleLbl="fgAcc0" presStyleIdx="1" presStyleCnt="2">
        <dgm:presLayoutVars>
          <dgm:chPref val="3"/>
        </dgm:presLayoutVars>
      </dgm:prSet>
      <dgm:spPr/>
    </dgm:pt>
    <dgm:pt modelId="{C67970FE-145D-4AEA-9223-AA9265BAF193}" type="pres">
      <dgm:prSet presAssocID="{730475FF-A033-4CD6-8913-37D6B494D0A4}" presName="hierChild2" presStyleCnt="0"/>
      <dgm:spPr/>
    </dgm:pt>
  </dgm:ptLst>
  <dgm:cxnLst>
    <dgm:cxn modelId="{91B9E76F-2DDF-45B5-A5B2-4B383ABB68A2}" srcId="{B9B0D7A1-6E61-45FC-B54E-656F2FFB64CB}" destId="{16F795C2-91FD-4EA8-8CEF-D6804EE1683C}" srcOrd="0" destOrd="0" parTransId="{34BD12AE-E360-4287-A573-E6857D8AD87D}" sibTransId="{9FD8CF0D-6EA6-4002-B704-4B3C9EF866E3}"/>
    <dgm:cxn modelId="{0AFE8280-B0C9-4328-A9F2-DDEDF768BCA1}" type="presOf" srcId="{730475FF-A033-4CD6-8913-37D6B494D0A4}" destId="{9B1B6493-2AE0-42E6-A9BA-64D1E8BE289C}" srcOrd="0" destOrd="0" presId="urn:microsoft.com/office/officeart/2005/8/layout/hierarchy1"/>
    <dgm:cxn modelId="{174A7EAE-0E54-4B60-B8CB-CAACB36B5DE6}" type="presOf" srcId="{B9B0D7A1-6E61-45FC-B54E-656F2FFB64CB}" destId="{DC8E913B-3039-4801-8770-5A321951BDE9}" srcOrd="0" destOrd="0" presId="urn:microsoft.com/office/officeart/2005/8/layout/hierarchy1"/>
    <dgm:cxn modelId="{43DEF0C1-6563-46B3-B58A-11728360E00C}" srcId="{B9B0D7A1-6E61-45FC-B54E-656F2FFB64CB}" destId="{730475FF-A033-4CD6-8913-37D6B494D0A4}" srcOrd="1" destOrd="0" parTransId="{FB994E96-2EFC-4757-9B8D-178332E83711}" sibTransId="{AA1C4DE0-0A20-44F9-A7D0-7260E9D62372}"/>
    <dgm:cxn modelId="{5C7EC3CC-3511-432F-83FE-FAEEA9115338}" type="presOf" srcId="{16F795C2-91FD-4EA8-8CEF-D6804EE1683C}" destId="{28BFC07C-DDB9-4421-B328-B1E796463825}" srcOrd="0" destOrd="0" presId="urn:microsoft.com/office/officeart/2005/8/layout/hierarchy1"/>
    <dgm:cxn modelId="{DEB829CF-6D20-46B2-AD74-CD28EA6BEFB0}" type="presParOf" srcId="{DC8E913B-3039-4801-8770-5A321951BDE9}" destId="{38C41CF7-A727-46F1-A515-EA5C12C890B9}" srcOrd="0" destOrd="0" presId="urn:microsoft.com/office/officeart/2005/8/layout/hierarchy1"/>
    <dgm:cxn modelId="{8C443041-1B86-4184-9280-AD758100A1D2}" type="presParOf" srcId="{38C41CF7-A727-46F1-A515-EA5C12C890B9}" destId="{2CCF2999-461A-4188-8E11-D4B7F7657A52}" srcOrd="0" destOrd="0" presId="urn:microsoft.com/office/officeart/2005/8/layout/hierarchy1"/>
    <dgm:cxn modelId="{125206E2-8F99-4E97-B4BC-B9A9879EA209}" type="presParOf" srcId="{2CCF2999-461A-4188-8E11-D4B7F7657A52}" destId="{1760FACA-121B-4AA4-94BD-FC79C55F654C}" srcOrd="0" destOrd="0" presId="urn:microsoft.com/office/officeart/2005/8/layout/hierarchy1"/>
    <dgm:cxn modelId="{346C2630-FF8E-437C-8582-48BEC2F001A5}" type="presParOf" srcId="{2CCF2999-461A-4188-8E11-D4B7F7657A52}" destId="{28BFC07C-DDB9-4421-B328-B1E796463825}" srcOrd="1" destOrd="0" presId="urn:microsoft.com/office/officeart/2005/8/layout/hierarchy1"/>
    <dgm:cxn modelId="{0D8AEFC7-C1F1-4B33-B574-C8555268AA95}" type="presParOf" srcId="{38C41CF7-A727-46F1-A515-EA5C12C890B9}" destId="{61A8EDE2-1316-42F3-81E1-687A4B5AD11F}" srcOrd="1" destOrd="0" presId="urn:microsoft.com/office/officeart/2005/8/layout/hierarchy1"/>
    <dgm:cxn modelId="{6A382CBC-9902-4C32-9B29-7490984C2434}" type="presParOf" srcId="{DC8E913B-3039-4801-8770-5A321951BDE9}" destId="{059818AE-0895-4EA2-9379-E90ECBDDC67B}" srcOrd="1" destOrd="0" presId="urn:microsoft.com/office/officeart/2005/8/layout/hierarchy1"/>
    <dgm:cxn modelId="{547DC01B-E0E9-4A1C-8E56-65E9920258FF}" type="presParOf" srcId="{059818AE-0895-4EA2-9379-E90ECBDDC67B}" destId="{10E03577-0E87-4A26-8121-90B77087949C}" srcOrd="0" destOrd="0" presId="urn:microsoft.com/office/officeart/2005/8/layout/hierarchy1"/>
    <dgm:cxn modelId="{6E185E68-5548-43BC-84D5-DB95FA0DECE0}" type="presParOf" srcId="{10E03577-0E87-4A26-8121-90B77087949C}" destId="{FA292D95-264E-46F4-9E4E-5B94876A9F80}" srcOrd="0" destOrd="0" presId="urn:microsoft.com/office/officeart/2005/8/layout/hierarchy1"/>
    <dgm:cxn modelId="{A45986F4-FA59-47CD-B2EB-F0144E7FD16C}" type="presParOf" srcId="{10E03577-0E87-4A26-8121-90B77087949C}" destId="{9B1B6493-2AE0-42E6-A9BA-64D1E8BE289C}" srcOrd="1" destOrd="0" presId="urn:microsoft.com/office/officeart/2005/8/layout/hierarchy1"/>
    <dgm:cxn modelId="{CA6B06FA-19A5-4026-AEA5-7EB4B379FBD5}" type="presParOf" srcId="{059818AE-0895-4EA2-9379-E90ECBDDC67B}" destId="{C67970FE-145D-4AEA-9223-AA9265BAF1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FACA-121B-4AA4-94BD-FC79C55F654C}">
      <dsp:nvSpPr>
        <dsp:cNvPr id="0" name=""/>
        <dsp:cNvSpPr/>
      </dsp:nvSpPr>
      <dsp:spPr>
        <a:xfrm>
          <a:off x="600" y="408366"/>
          <a:ext cx="2107569" cy="1338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BFC07C-DDB9-4421-B328-B1E796463825}">
      <dsp:nvSpPr>
        <dsp:cNvPr id="0" name=""/>
        <dsp:cNvSpPr/>
      </dsp:nvSpPr>
      <dsp:spPr>
        <a:xfrm>
          <a:off x="234774" y="630831"/>
          <a:ext cx="2107569" cy="1338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b="1" kern="1200" dirty="0">
              <a:solidFill>
                <a:srgbClr val="FFFF00"/>
              </a:solidFill>
            </a:rPr>
            <a:t>Attributes</a:t>
          </a:r>
        </a:p>
        <a:p>
          <a:pPr marL="0" lvl="0" indent="0" algn="ctr" defTabSz="800100">
            <a:lnSpc>
              <a:spcPct val="100000"/>
            </a:lnSpc>
            <a:spcBef>
              <a:spcPct val="0"/>
            </a:spcBef>
            <a:spcAft>
              <a:spcPct val="35000"/>
            </a:spcAft>
            <a:buNone/>
            <a:defRPr cap="all"/>
          </a:pPr>
          <a:r>
            <a:rPr lang="en-US" sz="1200" kern="1200" dirty="0"/>
            <a:t>Examples are</a:t>
          </a:r>
        </a:p>
        <a:p>
          <a:pPr marL="0" lvl="0" indent="0" algn="ctr" defTabSz="800100">
            <a:lnSpc>
              <a:spcPct val="100000"/>
            </a:lnSpc>
            <a:spcBef>
              <a:spcPct val="0"/>
            </a:spcBef>
            <a:spcAft>
              <a:spcPct val="35000"/>
            </a:spcAft>
            <a:buNone/>
            <a:defRPr cap="all"/>
          </a:pPr>
          <a:r>
            <a:rPr lang="en-US" sz="1200" kern="1200" dirty="0"/>
            <a:t>name, age, color </a:t>
          </a:r>
        </a:p>
      </dsp:txBody>
      <dsp:txXfrm>
        <a:off x="273972" y="670029"/>
        <a:ext cx="2029173" cy="1259910"/>
      </dsp:txXfrm>
    </dsp:sp>
    <dsp:sp modelId="{FA292D95-264E-46F4-9E4E-5B94876A9F80}">
      <dsp:nvSpPr>
        <dsp:cNvPr id="0" name=""/>
        <dsp:cNvSpPr/>
      </dsp:nvSpPr>
      <dsp:spPr>
        <a:xfrm>
          <a:off x="2576518" y="408366"/>
          <a:ext cx="2107569" cy="13383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1B6493-2AE0-42E6-A9BA-64D1E8BE289C}">
      <dsp:nvSpPr>
        <dsp:cNvPr id="0" name=""/>
        <dsp:cNvSpPr/>
      </dsp:nvSpPr>
      <dsp:spPr>
        <a:xfrm>
          <a:off x="2810692" y="630831"/>
          <a:ext cx="2107569" cy="133830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defRPr cap="all"/>
          </a:pPr>
          <a:r>
            <a:rPr lang="en-US" sz="1800" b="1" kern="1200" dirty="0">
              <a:solidFill>
                <a:srgbClr val="FFFF00"/>
              </a:solidFill>
            </a:rPr>
            <a:t>behavior</a:t>
          </a:r>
          <a:br>
            <a:rPr lang="en-US" sz="2000" kern="1200" dirty="0"/>
          </a:br>
          <a:r>
            <a:rPr lang="en-US" sz="1400" kern="1200" dirty="0"/>
            <a:t>examples are</a:t>
          </a:r>
        </a:p>
        <a:p>
          <a:pPr marL="0" lvl="0" indent="0" algn="ctr" defTabSz="800100">
            <a:lnSpc>
              <a:spcPct val="100000"/>
            </a:lnSpc>
            <a:spcBef>
              <a:spcPct val="0"/>
            </a:spcBef>
            <a:spcAft>
              <a:spcPct val="35000"/>
            </a:spcAft>
            <a:buNone/>
            <a:defRPr cap="all"/>
          </a:pPr>
          <a:r>
            <a:rPr lang="en-US" sz="1400" b="0" i="0" kern="1200" dirty="0"/>
            <a:t>singing, dancing</a:t>
          </a:r>
          <a:endParaRPr lang="en-US" sz="2000" kern="1200" dirty="0"/>
        </a:p>
      </dsp:txBody>
      <dsp:txXfrm>
        <a:off x="2849890" y="670029"/>
        <a:ext cx="2029173" cy="12599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114986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alpython.com/python-sup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alpython.com/python-variabl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971111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One of the biggest advantages of using classes to organize data is that instances are guaranteed to have the attributes you expect. All Dog instances have .species, .name, and .age attributes, so you can use those attributes with confidence knowing that they will always return a value.</a:t>
            </a:r>
          </a:p>
          <a:p>
            <a:r>
              <a:rPr lang="en-US" sz="1100" b="0" i="0" u="none" strike="noStrike" cap="none" dirty="0">
                <a:solidFill>
                  <a:srgbClr val="000000"/>
                </a:solidFill>
                <a:effectLst/>
                <a:latin typeface="Arial"/>
                <a:ea typeface="Arial"/>
                <a:cs typeface="Arial"/>
                <a:sym typeface="Arial"/>
              </a:rPr>
              <a:t>Although the attributes are guaranteed to exist, their values </a:t>
            </a:r>
            <a:r>
              <a:rPr lang="en-US" sz="1100" b="0" i="1" u="none" strike="noStrike" cap="none" dirty="0">
                <a:solidFill>
                  <a:srgbClr val="000000"/>
                </a:solidFill>
                <a:effectLst/>
                <a:latin typeface="Arial"/>
                <a:ea typeface="Arial"/>
                <a:cs typeface="Arial"/>
                <a:sym typeface="Arial"/>
              </a:rPr>
              <a:t>can</a:t>
            </a:r>
            <a:r>
              <a:rPr lang="en-US" sz="1100" b="0" i="0" u="none" strike="noStrike" cap="none" dirty="0">
                <a:solidFill>
                  <a:srgbClr val="000000"/>
                </a:solidFill>
                <a:effectLst/>
                <a:latin typeface="Arial"/>
                <a:ea typeface="Arial"/>
                <a:cs typeface="Arial"/>
                <a:sym typeface="Arial"/>
              </a:rPr>
              <a:t> be changed dynamically:</a:t>
            </a:r>
          </a:p>
          <a:p>
            <a:pPr marL="139700" indent="0">
              <a:buNone/>
            </a:pPr>
            <a:endParaRPr lang="ar-EG" dirty="0"/>
          </a:p>
        </p:txBody>
      </p:sp>
    </p:spTree>
    <p:extLst>
      <p:ext uri="{BB962C8B-B14F-4D97-AF65-F5344CB8AC3E}">
        <p14:creationId xmlns:p14="http://schemas.microsoft.com/office/powerpoint/2010/main" val="901125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This Dog class has two instance methods:</a:t>
            </a:r>
          </a:p>
          <a:p>
            <a:r>
              <a:rPr lang="en-US" sz="1100" b="1" i="0" u="none" strike="noStrike" cap="none" dirty="0">
                <a:solidFill>
                  <a:srgbClr val="000000"/>
                </a:solidFill>
                <a:effectLst/>
                <a:latin typeface="Arial"/>
                <a:ea typeface="Arial"/>
                <a:cs typeface="Arial"/>
                <a:sym typeface="Arial"/>
              </a:rPr>
              <a:t>.description()</a:t>
            </a:r>
            <a:r>
              <a:rPr lang="en-US" sz="1100" b="0" i="0" u="none" strike="noStrike" cap="none" dirty="0">
                <a:solidFill>
                  <a:srgbClr val="000000"/>
                </a:solidFill>
                <a:effectLst/>
                <a:latin typeface="Arial"/>
                <a:ea typeface="Arial"/>
                <a:cs typeface="Arial"/>
                <a:sym typeface="Arial"/>
              </a:rPr>
              <a:t> returns a string displaying the name and age of the dog.</a:t>
            </a:r>
          </a:p>
          <a:p>
            <a:r>
              <a:rPr lang="en-US" sz="1100" b="1" i="0" u="none" strike="noStrike" cap="none" dirty="0">
                <a:solidFill>
                  <a:srgbClr val="000000"/>
                </a:solidFill>
                <a:effectLst/>
                <a:latin typeface="Arial"/>
                <a:ea typeface="Arial"/>
                <a:cs typeface="Arial"/>
                <a:sym typeface="Arial"/>
              </a:rPr>
              <a:t>.speak()</a:t>
            </a:r>
            <a:r>
              <a:rPr lang="en-US" sz="1100" b="0" i="0" u="none" strike="noStrike" cap="none" dirty="0">
                <a:solidFill>
                  <a:srgbClr val="000000"/>
                </a:solidFill>
                <a:effectLst/>
                <a:latin typeface="Arial"/>
                <a:ea typeface="Arial"/>
                <a:cs typeface="Arial"/>
                <a:sym typeface="Arial"/>
              </a:rPr>
              <a:t> has one parameter called sound and returns a string containing the dog’s name and the sound the dog makes.</a:t>
            </a:r>
          </a:p>
          <a:p>
            <a:pPr marL="139700" indent="0">
              <a:buNone/>
            </a:pPr>
            <a:endParaRPr lang="ar-EG" dirty="0"/>
          </a:p>
        </p:txBody>
      </p:sp>
    </p:spTree>
    <p:extLst>
      <p:ext uri="{BB962C8B-B14F-4D97-AF65-F5344CB8AC3E}">
        <p14:creationId xmlns:p14="http://schemas.microsoft.com/office/powerpoint/2010/main" val="1581161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&gt;&gt;&gt; print</a:t>
            </a:r>
            <a:r>
              <a:rPr lang="en-US" b="0" dirty="0">
                <a:solidFill>
                  <a:srgbClr val="000000"/>
                </a:solidFill>
                <a:effectLst/>
              </a:rPr>
              <a:t>(</a:t>
            </a:r>
            <a:r>
              <a:rPr lang="en-US" dirty="0">
                <a:solidFill>
                  <a:srgbClr val="000000"/>
                </a:solidFill>
                <a:effectLst/>
              </a:rPr>
              <a:t>miles</a:t>
            </a:r>
            <a:r>
              <a:rPr lang="en-US" b="0" dirty="0">
                <a:solidFill>
                  <a:srgbClr val="000000"/>
                </a:solidFill>
                <a:effectLst/>
              </a:rPr>
              <a:t>)</a:t>
            </a:r>
            <a:r>
              <a:rPr lang="en-US" dirty="0"/>
              <a:t> </a:t>
            </a:r>
          </a:p>
          <a:p>
            <a:pPr marL="139700" indent="0">
              <a:buNone/>
            </a:pPr>
            <a:r>
              <a:rPr lang="en-US" sz="1100" b="0" i="0" u="none" strike="noStrike" cap="none" dirty="0">
                <a:solidFill>
                  <a:srgbClr val="000000"/>
                </a:solidFill>
                <a:effectLst/>
                <a:latin typeface="Arial"/>
                <a:ea typeface="Arial"/>
                <a:cs typeface="Arial"/>
                <a:sym typeface="Arial"/>
              </a:rPr>
              <a:t>&lt;__</a:t>
            </a:r>
            <a:r>
              <a:rPr lang="en-US" sz="1100" b="0" i="0" u="none" strike="noStrike" cap="none" dirty="0" err="1">
                <a:solidFill>
                  <a:srgbClr val="000000"/>
                </a:solidFill>
                <a:effectLst/>
                <a:latin typeface="Arial"/>
                <a:ea typeface="Arial"/>
                <a:cs typeface="Arial"/>
                <a:sym typeface="Arial"/>
              </a:rPr>
              <a:t>main__.Dog</a:t>
            </a:r>
            <a:r>
              <a:rPr lang="en-US" sz="1100" b="0" i="0" u="none" strike="noStrike" cap="none" dirty="0">
                <a:solidFill>
                  <a:srgbClr val="000000"/>
                </a:solidFill>
                <a:effectLst/>
                <a:latin typeface="Arial"/>
                <a:ea typeface="Arial"/>
                <a:cs typeface="Arial"/>
                <a:sym typeface="Arial"/>
              </a:rPr>
              <a:t> object at 0x00aeff70&gt;</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When you </a:t>
            </a:r>
            <a:r>
              <a:rPr lang="en-US" dirty="0"/>
              <a:t>print(miles)</a:t>
            </a:r>
            <a:r>
              <a:rPr lang="en-US" sz="1100" b="0" i="0" u="none" strike="noStrike" cap="none" dirty="0">
                <a:solidFill>
                  <a:srgbClr val="000000"/>
                </a:solidFill>
                <a:effectLst/>
                <a:latin typeface="Arial"/>
                <a:ea typeface="Arial"/>
                <a:cs typeface="Arial"/>
                <a:sym typeface="Arial"/>
              </a:rPr>
              <a:t>, you get a cryptic looking message telling you that </a:t>
            </a:r>
            <a:r>
              <a:rPr lang="en-US" dirty="0"/>
              <a:t>miles</a:t>
            </a:r>
            <a:r>
              <a:rPr lang="en-US" sz="1100" b="0" i="0" u="none" strike="noStrike" cap="none" dirty="0">
                <a:solidFill>
                  <a:srgbClr val="000000"/>
                </a:solidFill>
                <a:effectLst/>
                <a:latin typeface="Arial"/>
                <a:ea typeface="Arial"/>
                <a:cs typeface="Arial"/>
                <a:sym typeface="Arial"/>
              </a:rPr>
              <a:t> is a </a:t>
            </a:r>
            <a:r>
              <a:rPr lang="en-US" dirty="0"/>
              <a:t>Dog</a:t>
            </a:r>
            <a:r>
              <a:rPr lang="en-US" sz="1100" b="0" i="0" u="none" strike="noStrike" cap="none" dirty="0">
                <a:solidFill>
                  <a:srgbClr val="000000"/>
                </a:solidFill>
                <a:effectLst/>
                <a:latin typeface="Arial"/>
                <a:ea typeface="Arial"/>
                <a:cs typeface="Arial"/>
                <a:sym typeface="Arial"/>
              </a:rPr>
              <a:t> object at the memory address </a:t>
            </a:r>
            <a:r>
              <a:rPr lang="en-US" dirty="0"/>
              <a:t>0x00aeff70</a:t>
            </a:r>
            <a:r>
              <a:rPr lang="en-US" sz="1100" b="0" i="0" u="none" strike="noStrike" cap="none" dirty="0">
                <a:solidFill>
                  <a:srgbClr val="000000"/>
                </a:solidFill>
                <a:effectLst/>
                <a:latin typeface="Arial"/>
                <a:ea typeface="Arial"/>
                <a:cs typeface="Arial"/>
                <a:sym typeface="Arial"/>
              </a:rPr>
              <a:t>. This message isn’t very helpful. You can change what gets printed by defining a special instance method called </a:t>
            </a:r>
            <a:r>
              <a:rPr lang="en-US" dirty="0"/>
              <a:t>.__</a:t>
            </a:r>
            <a:r>
              <a:rPr lang="en-US" dirty="0" err="1"/>
              <a:t>str</a:t>
            </a:r>
            <a:r>
              <a:rPr lang="en-US" dirty="0"/>
              <a:t>__()</a:t>
            </a:r>
            <a:r>
              <a:rPr lang="en-US" sz="1100" b="0" i="0" u="none" strike="noStrike" cap="none" dirty="0">
                <a:solidFill>
                  <a:srgbClr val="000000"/>
                </a:solidFill>
                <a:effectLst/>
                <a:latin typeface="Arial"/>
                <a:ea typeface="Arial"/>
                <a:cs typeface="Arial"/>
                <a:sym typeface="Arial"/>
              </a:rPr>
              <a:t>.</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endParaRPr lang="ar-EG" dirty="0"/>
          </a:p>
        </p:txBody>
      </p:sp>
    </p:spTree>
    <p:extLst>
      <p:ext uri="{BB962C8B-B14F-4D97-AF65-F5344CB8AC3E}">
        <p14:creationId xmlns:p14="http://schemas.microsoft.com/office/powerpoint/2010/main" val="264326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Passing a string to every call to </a:t>
            </a:r>
            <a:r>
              <a:rPr lang="en-US" dirty="0"/>
              <a:t>.speak()</a:t>
            </a:r>
            <a:r>
              <a:rPr lang="en-US" sz="1100" b="0" i="0" u="none" strike="noStrike" cap="none" dirty="0">
                <a:solidFill>
                  <a:srgbClr val="000000"/>
                </a:solidFill>
                <a:effectLst/>
                <a:latin typeface="Arial"/>
                <a:ea typeface="Arial"/>
                <a:cs typeface="Arial"/>
                <a:sym typeface="Arial"/>
              </a:rPr>
              <a:t> is repetitive and inconvenient. Moreover, the string representing the sound that each </a:t>
            </a:r>
            <a:r>
              <a:rPr lang="en-US" dirty="0"/>
              <a:t>Dog</a:t>
            </a:r>
            <a:r>
              <a:rPr lang="en-US" sz="1100" b="0" i="0" u="none" strike="noStrike" cap="none" dirty="0">
                <a:solidFill>
                  <a:srgbClr val="000000"/>
                </a:solidFill>
                <a:effectLst/>
                <a:latin typeface="Arial"/>
                <a:ea typeface="Arial"/>
                <a:cs typeface="Arial"/>
                <a:sym typeface="Arial"/>
              </a:rPr>
              <a:t> instance makes should be determined by its </a:t>
            </a:r>
            <a:r>
              <a:rPr lang="en-US" dirty="0"/>
              <a:t>.breed</a:t>
            </a:r>
            <a:r>
              <a:rPr lang="en-US" sz="1100" b="0" i="0" u="none" strike="noStrike" cap="none" dirty="0">
                <a:solidFill>
                  <a:srgbClr val="000000"/>
                </a:solidFill>
                <a:effectLst/>
                <a:latin typeface="Arial"/>
                <a:ea typeface="Arial"/>
                <a:cs typeface="Arial"/>
                <a:sym typeface="Arial"/>
              </a:rPr>
              <a:t> attribute, but here you have to manually pass the correct string to </a:t>
            </a:r>
            <a:r>
              <a:rPr lang="en-US" dirty="0"/>
              <a:t>.speak()</a:t>
            </a:r>
            <a:r>
              <a:rPr lang="en-US" sz="1100" b="0" i="0" u="none" strike="noStrike" cap="none" dirty="0">
                <a:solidFill>
                  <a:srgbClr val="000000"/>
                </a:solidFill>
                <a:effectLst/>
                <a:latin typeface="Arial"/>
                <a:ea typeface="Arial"/>
                <a:cs typeface="Arial"/>
                <a:sym typeface="Arial"/>
              </a:rPr>
              <a:t> every time it’s called.</a:t>
            </a:r>
            <a:endParaRPr lang="ar-EG" dirty="0"/>
          </a:p>
        </p:txBody>
      </p:sp>
    </p:spTree>
    <p:extLst>
      <p:ext uri="{BB962C8B-B14F-4D97-AF65-F5344CB8AC3E}">
        <p14:creationId xmlns:p14="http://schemas.microsoft.com/office/powerpoint/2010/main" val="399783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For reference, here’s the full definition of the Dog class:  --- </a:t>
            </a:r>
            <a:r>
              <a:rPr lang="en-US" sz="1100" b="1" i="0" u="none" strike="noStrike" cap="none" dirty="0">
                <a:solidFill>
                  <a:srgbClr val="000000"/>
                </a:solidFill>
                <a:effectLst/>
                <a:latin typeface="Arial"/>
                <a:ea typeface="Arial"/>
                <a:cs typeface="Arial"/>
                <a:sym typeface="Arial"/>
              </a:rPr>
              <a:t>class Dog</a:t>
            </a: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Remember, to create a child class, you create new class with its own name and then put the name of the parent class in parentheses. Add the following to the </a:t>
            </a:r>
            <a:r>
              <a:rPr lang="en-US" dirty="0"/>
              <a:t>dog.py</a:t>
            </a:r>
            <a:r>
              <a:rPr lang="en-US" sz="1100" b="0" i="0" u="none" strike="noStrike" cap="none" dirty="0">
                <a:solidFill>
                  <a:srgbClr val="000000"/>
                </a:solidFill>
                <a:effectLst/>
                <a:latin typeface="Arial"/>
                <a:ea typeface="Arial"/>
                <a:cs typeface="Arial"/>
                <a:sym typeface="Arial"/>
              </a:rPr>
              <a:t> file to create three new child classes of the </a:t>
            </a:r>
            <a:r>
              <a:rPr lang="en-US" dirty="0"/>
              <a:t>Dog</a:t>
            </a:r>
            <a:r>
              <a:rPr lang="en-US" sz="1100" b="0" i="0" u="none" strike="noStrike" cap="none" dirty="0">
                <a:solidFill>
                  <a:srgbClr val="000000"/>
                </a:solidFill>
                <a:effectLst/>
                <a:latin typeface="Arial"/>
                <a:ea typeface="Arial"/>
                <a:cs typeface="Arial"/>
                <a:sym typeface="Arial"/>
              </a:rPr>
              <a:t> class:</a:t>
            </a:r>
            <a:br>
              <a:rPr lang="en-US" sz="1100" b="0" i="0" u="none" strike="noStrike" cap="none" dirty="0">
                <a:solidFill>
                  <a:srgbClr val="000000"/>
                </a:solidFill>
                <a:effectLst/>
                <a:latin typeface="Arial"/>
                <a:ea typeface="Arial"/>
                <a:cs typeface="Arial"/>
                <a:sym typeface="Arial"/>
              </a:rPr>
            </a:br>
            <a:endParaRPr lang="ar-EG" dirty="0"/>
          </a:p>
        </p:txBody>
      </p:sp>
    </p:spTree>
    <p:extLst>
      <p:ext uri="{BB962C8B-B14F-4D97-AF65-F5344CB8AC3E}">
        <p14:creationId xmlns:p14="http://schemas.microsoft.com/office/powerpoint/2010/main" val="1914754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ar-EG" dirty="0"/>
          </a:p>
        </p:txBody>
      </p:sp>
    </p:spTree>
    <p:extLst>
      <p:ext uri="{BB962C8B-B14F-4D97-AF65-F5344CB8AC3E}">
        <p14:creationId xmlns:p14="http://schemas.microsoft.com/office/powerpoint/2010/main" val="29738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ar-EG" dirty="0"/>
          </a:p>
        </p:txBody>
      </p:sp>
    </p:spTree>
    <p:extLst>
      <p:ext uri="{BB962C8B-B14F-4D97-AF65-F5344CB8AC3E}">
        <p14:creationId xmlns:p14="http://schemas.microsoft.com/office/powerpoint/2010/main" val="859216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ar-EG" dirty="0"/>
          </a:p>
        </p:txBody>
      </p:sp>
    </p:spTree>
    <p:extLst>
      <p:ext uri="{BB962C8B-B14F-4D97-AF65-F5344CB8AC3E}">
        <p14:creationId xmlns:p14="http://schemas.microsoft.com/office/powerpoint/2010/main" val="387179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Notice that </a:t>
            </a:r>
            <a:r>
              <a:rPr lang="en-US" sz="1100" b="0" i="0" u="none" strike="noStrike" cap="none" dirty="0" err="1">
                <a:solidFill>
                  <a:srgbClr val="000000"/>
                </a:solidFill>
                <a:effectLst/>
                <a:latin typeface="Arial"/>
                <a:ea typeface="Arial"/>
                <a:cs typeface="Arial"/>
                <a:sym typeface="Arial"/>
              </a:rPr>
              <a:t>isinstance</a:t>
            </a:r>
            <a:r>
              <a:rPr lang="en-US" sz="1100" b="0" i="0" u="none" strike="noStrike" cap="none" dirty="0">
                <a:solidFill>
                  <a:srgbClr val="000000"/>
                </a:solidFill>
                <a:effectLst/>
                <a:latin typeface="Arial"/>
                <a:ea typeface="Arial"/>
                <a:cs typeface="Arial"/>
                <a:sym typeface="Arial"/>
              </a:rPr>
              <a:t>() takes two arguments, an object and a class. In the example above, </a:t>
            </a:r>
            <a:r>
              <a:rPr lang="en-US" sz="1100" b="0" i="0" u="none" strike="noStrike" cap="none" dirty="0" err="1">
                <a:solidFill>
                  <a:srgbClr val="000000"/>
                </a:solidFill>
                <a:effectLst/>
                <a:latin typeface="Arial"/>
                <a:ea typeface="Arial"/>
                <a:cs typeface="Arial"/>
                <a:sym typeface="Arial"/>
              </a:rPr>
              <a:t>isinstance</a:t>
            </a:r>
            <a:r>
              <a:rPr lang="en-US" sz="1100" b="0" i="0" u="none" strike="noStrike" cap="none" dirty="0">
                <a:solidFill>
                  <a:srgbClr val="000000"/>
                </a:solidFill>
                <a:effectLst/>
                <a:latin typeface="Arial"/>
                <a:ea typeface="Arial"/>
                <a:cs typeface="Arial"/>
                <a:sym typeface="Arial"/>
              </a:rPr>
              <a:t>() checks if miles is an instance of the Dog class and returns True.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miles, buddy, jack, and </a:t>
            </a:r>
            <a:r>
              <a:rPr lang="en-US" sz="1100" b="0" i="0" u="none" strike="noStrike" cap="none" dirty="0" err="1">
                <a:solidFill>
                  <a:srgbClr val="000000"/>
                </a:solidFill>
                <a:effectLst/>
                <a:latin typeface="Arial"/>
                <a:ea typeface="Arial"/>
                <a:cs typeface="Arial"/>
                <a:sym typeface="Arial"/>
              </a:rPr>
              <a:t>jim</a:t>
            </a:r>
            <a:r>
              <a:rPr lang="en-US" sz="1100" b="0" i="0" u="none" strike="noStrike" cap="none" dirty="0">
                <a:solidFill>
                  <a:srgbClr val="000000"/>
                </a:solidFill>
                <a:effectLst/>
                <a:latin typeface="Arial"/>
                <a:ea typeface="Arial"/>
                <a:cs typeface="Arial"/>
                <a:sym typeface="Arial"/>
              </a:rPr>
              <a:t> objects are all Dog instances, but miles is not a Bulldog instance, and jack is not a Dachshund instance:</a:t>
            </a:r>
          </a:p>
          <a:p>
            <a:pPr marL="139700" indent="0">
              <a:buNone/>
            </a:pPr>
            <a:endParaRPr lang="ar-EG" dirty="0"/>
          </a:p>
        </p:txBody>
      </p:sp>
    </p:spTree>
    <p:extLst>
      <p:ext uri="{BB962C8B-B14F-4D97-AF65-F5344CB8AC3E}">
        <p14:creationId xmlns:p14="http://schemas.microsoft.com/office/powerpoint/2010/main" val="147149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Now that you’ve created child classes for some different breeds of dogs, let’s give each breed its own sound.</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r>
              <a:rPr lang="en-US" dirty="0"/>
              <a:t>Barks </a:t>
            </a:r>
            <a:r>
              <a:rPr lang="ar-EG" dirty="0"/>
              <a:t>ينبح </a:t>
            </a:r>
            <a:endParaRPr lang="en-US" dirty="0"/>
          </a:p>
          <a:p>
            <a:pPr marL="139700" indent="0">
              <a:buNone/>
            </a:pPr>
            <a:endParaRPr lang="en-US" dirty="0"/>
          </a:p>
          <a:p>
            <a:r>
              <a:rPr lang="en-US" sz="1100" b="0" i="0" u="none" strike="noStrike" cap="none" dirty="0">
                <a:solidFill>
                  <a:srgbClr val="000000"/>
                </a:solidFill>
                <a:effectLst/>
                <a:latin typeface="Arial"/>
                <a:ea typeface="Arial"/>
                <a:cs typeface="Arial"/>
                <a:sym typeface="Arial"/>
              </a:rPr>
              <a:t>To do this, you need to override .speak() in the class definition for each breed.</a:t>
            </a:r>
          </a:p>
          <a:p>
            <a:r>
              <a:rPr lang="en-US" sz="1100" b="0" i="0" u="none" strike="noStrike" cap="none" dirty="0">
                <a:solidFill>
                  <a:srgbClr val="000000"/>
                </a:solidFill>
                <a:effectLst/>
                <a:latin typeface="Arial"/>
                <a:ea typeface="Arial"/>
                <a:cs typeface="Arial"/>
                <a:sym typeface="Arial"/>
              </a:rPr>
              <a:t>To override a method defined on the parent class, you define a method with the same name on the child class. Here’s what that looks like for the </a:t>
            </a:r>
            <a:r>
              <a:rPr lang="en-US" sz="1100" b="0" i="0" u="none" strike="noStrike" cap="none" dirty="0" err="1">
                <a:solidFill>
                  <a:srgbClr val="000000"/>
                </a:solidFill>
                <a:effectLst/>
                <a:latin typeface="Arial"/>
                <a:ea typeface="Arial"/>
                <a:cs typeface="Arial"/>
                <a:sym typeface="Arial"/>
              </a:rPr>
              <a:t>JackRussellTerrier</a:t>
            </a:r>
            <a:r>
              <a:rPr lang="en-US" sz="1100" b="0" i="0" u="none" strike="noStrike" cap="none" dirty="0">
                <a:solidFill>
                  <a:srgbClr val="000000"/>
                </a:solidFill>
                <a:effectLst/>
                <a:latin typeface="Arial"/>
                <a:ea typeface="Arial"/>
                <a:cs typeface="Arial"/>
                <a:sym typeface="Arial"/>
              </a:rPr>
              <a:t> class:</a:t>
            </a:r>
          </a:p>
          <a:p>
            <a:pPr marL="139700" indent="0">
              <a:buNone/>
            </a:pPr>
            <a:endParaRPr lang="en-US" dirty="0"/>
          </a:p>
          <a:p>
            <a:r>
              <a:rPr lang="en-US" sz="1100" b="0" i="0" u="none" strike="noStrike" cap="none" dirty="0">
                <a:solidFill>
                  <a:srgbClr val="000000"/>
                </a:solidFill>
                <a:effectLst/>
                <a:latin typeface="Arial"/>
                <a:ea typeface="Arial"/>
                <a:cs typeface="Arial"/>
                <a:sym typeface="Arial"/>
              </a:rPr>
              <a:t>Now .speak() is defined on the </a:t>
            </a:r>
            <a:r>
              <a:rPr lang="en-US" sz="1100" b="0" i="0" u="none" strike="noStrike" cap="none" dirty="0" err="1">
                <a:solidFill>
                  <a:srgbClr val="000000"/>
                </a:solidFill>
                <a:effectLst/>
                <a:latin typeface="Arial"/>
                <a:ea typeface="Arial"/>
                <a:cs typeface="Arial"/>
                <a:sym typeface="Arial"/>
              </a:rPr>
              <a:t>JackRussellTerrier</a:t>
            </a:r>
            <a:r>
              <a:rPr lang="en-US" sz="1100" b="0" i="0" u="none" strike="noStrike" cap="none" dirty="0">
                <a:solidFill>
                  <a:srgbClr val="000000"/>
                </a:solidFill>
                <a:effectLst/>
                <a:latin typeface="Arial"/>
                <a:ea typeface="Arial"/>
                <a:cs typeface="Arial"/>
                <a:sym typeface="Arial"/>
              </a:rPr>
              <a:t> class with the default argument for sound set to "</a:t>
            </a:r>
            <a:r>
              <a:rPr lang="en-US" sz="1100" b="0" i="0" u="none" strike="noStrike" cap="none" dirty="0" err="1">
                <a:solidFill>
                  <a:srgbClr val="000000"/>
                </a:solidFill>
                <a:effectLst/>
                <a:latin typeface="Arial"/>
                <a:ea typeface="Arial"/>
                <a:cs typeface="Arial"/>
                <a:sym typeface="Arial"/>
              </a:rPr>
              <a:t>Arf</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You can now call .speak() on a </a:t>
            </a:r>
            <a:r>
              <a:rPr lang="en-US" sz="1100" b="0" i="0" u="none" strike="noStrike" cap="none" dirty="0" err="1">
                <a:solidFill>
                  <a:srgbClr val="000000"/>
                </a:solidFill>
                <a:effectLst/>
                <a:latin typeface="Arial"/>
                <a:ea typeface="Arial"/>
                <a:cs typeface="Arial"/>
                <a:sym typeface="Arial"/>
              </a:rPr>
              <a:t>JackRussellTerrier</a:t>
            </a:r>
            <a:r>
              <a:rPr lang="en-US" sz="1100" b="0" i="0" u="none" strike="noStrike" cap="none" dirty="0">
                <a:solidFill>
                  <a:srgbClr val="000000"/>
                </a:solidFill>
                <a:effectLst/>
                <a:latin typeface="Arial"/>
                <a:ea typeface="Arial"/>
                <a:cs typeface="Arial"/>
                <a:sym typeface="Arial"/>
              </a:rPr>
              <a:t> instance without passing an argument to sound:</a:t>
            </a:r>
          </a:p>
          <a:p>
            <a:pPr marL="139700" indent="0">
              <a:buNone/>
            </a:pPr>
            <a:endParaRPr lang="ar-EG" dirty="0"/>
          </a:p>
        </p:txBody>
      </p:sp>
    </p:spTree>
    <p:extLst>
      <p:ext uri="{BB962C8B-B14F-4D97-AF65-F5344CB8AC3E}">
        <p14:creationId xmlns:p14="http://schemas.microsoft.com/office/powerpoint/2010/main" val="324923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65663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occurs as long as the attribute or method being changed isn’t overridden in the child class.</a:t>
            </a:r>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55669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function returns a temporary object that allows reference to a parent class by the keyword super.</a:t>
            </a:r>
          </a:p>
          <a:p>
            <a:endParaRPr lang="ar-EG" dirty="0"/>
          </a:p>
        </p:txBody>
      </p:sp>
    </p:spTree>
    <p:extLst>
      <p:ext uri="{BB962C8B-B14F-4D97-AF65-F5344CB8AC3E}">
        <p14:creationId xmlns:p14="http://schemas.microsoft.com/office/powerpoint/2010/main" val="386100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Sometimes it makes sense to completely override a method from a parent class. But in this instance, we don’t want the </a:t>
            </a:r>
            <a:r>
              <a:rPr lang="en-US" dirty="0" err="1"/>
              <a:t>JackRussellTerrier</a:t>
            </a:r>
            <a:r>
              <a:rPr lang="en-US" sz="1100" b="0" i="0" u="none" strike="noStrike" cap="none" dirty="0">
                <a:solidFill>
                  <a:srgbClr val="000000"/>
                </a:solidFill>
                <a:effectLst/>
                <a:latin typeface="Arial"/>
                <a:ea typeface="Arial"/>
                <a:cs typeface="Arial"/>
                <a:sym typeface="Arial"/>
              </a:rPr>
              <a:t> class to lose any changes that might be made to the formatting of the output string of </a:t>
            </a:r>
            <a:r>
              <a:rPr lang="en-US" dirty="0" err="1"/>
              <a:t>Dog.speak</a:t>
            </a:r>
            <a:r>
              <a:rPr lang="en-US" dirty="0"/>
              <a:t>()</a:t>
            </a:r>
            <a:r>
              <a:rPr lang="en-US" sz="1100" b="0" i="0" u="none" strike="noStrike" cap="none" dirty="0">
                <a:solidFill>
                  <a:srgbClr val="000000"/>
                </a:solidFill>
                <a:effectLst/>
                <a:latin typeface="Arial"/>
                <a:ea typeface="Arial"/>
                <a:cs typeface="Arial"/>
                <a:sym typeface="Arial"/>
              </a:rPr>
              <a:t>.</a:t>
            </a:r>
            <a:endParaRPr lang="ar-EG" dirty="0"/>
          </a:p>
        </p:txBody>
      </p:sp>
    </p:spTree>
    <p:extLst>
      <p:ext uri="{BB962C8B-B14F-4D97-AF65-F5344CB8AC3E}">
        <p14:creationId xmlns:p14="http://schemas.microsoft.com/office/powerpoint/2010/main" val="85302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To do this</a:t>
            </a:r>
            <a:r>
              <a:rPr lang="en-US" sz="1100" b="0" i="0" u="none" strike="noStrike" cap="none" baseline="0" dirty="0">
                <a:solidFill>
                  <a:srgbClr val="000000"/>
                </a:solidFill>
                <a:effectLst/>
                <a:latin typeface="Arial"/>
                <a:ea typeface="Arial"/>
                <a:cs typeface="Arial"/>
                <a:sym typeface="Arial"/>
              </a:rPr>
              <a:t> </a:t>
            </a:r>
            <a:r>
              <a:rPr lang="en-US" sz="1100" b="1" i="0" u="none" strike="noStrike" cap="none" baseline="0" dirty="0">
                <a:solidFill>
                  <a:srgbClr val="000000"/>
                </a:solidFill>
                <a:effectLst/>
                <a:latin typeface="Arial"/>
                <a:ea typeface="Arial"/>
                <a:cs typeface="Arial"/>
                <a:sym typeface="Arial"/>
              </a:rPr>
              <a:t>(</a:t>
            </a:r>
            <a:r>
              <a:rPr lang="en-US" sz="1100" b="1" i="0" u="none" strike="noStrike" cap="none" dirty="0">
                <a:solidFill>
                  <a:srgbClr val="000000"/>
                </a:solidFill>
                <a:effectLst/>
                <a:latin typeface="Arial"/>
                <a:ea typeface="Arial"/>
                <a:cs typeface="Arial"/>
                <a:sym typeface="Arial"/>
              </a:rPr>
              <a:t>don’t want the </a:t>
            </a:r>
            <a:r>
              <a:rPr lang="en-US" b="1" dirty="0" err="1"/>
              <a:t>JackRussellTerrier</a:t>
            </a:r>
            <a:r>
              <a:rPr lang="en-US" sz="1100" b="1" i="0" u="none" strike="noStrike" cap="none" dirty="0">
                <a:solidFill>
                  <a:srgbClr val="000000"/>
                </a:solidFill>
                <a:effectLst/>
                <a:latin typeface="Arial"/>
                <a:ea typeface="Arial"/>
                <a:cs typeface="Arial"/>
                <a:sym typeface="Arial"/>
              </a:rPr>
              <a:t> class to lose any changes that might be made to the formatting of the output string of </a:t>
            </a:r>
            <a:r>
              <a:rPr lang="en-US" b="1" dirty="0" err="1"/>
              <a:t>Dog.speak</a:t>
            </a:r>
            <a:r>
              <a:rPr lang="en-US" b="1" dirty="0"/>
              <a:t>()</a:t>
            </a:r>
            <a:r>
              <a:rPr lang="en-US" sz="1100" b="1" i="0" u="none" strike="noStrike" cap="none" dirty="0">
                <a:solidFill>
                  <a:srgbClr val="000000"/>
                </a:solidFill>
                <a:effectLst/>
                <a:latin typeface="Arial"/>
                <a:ea typeface="Arial"/>
                <a:cs typeface="Arial"/>
                <a:sym typeface="Arial"/>
              </a:rPr>
              <a:t>.</a:t>
            </a:r>
            <a:r>
              <a:rPr lang="en-US" sz="1100" b="1"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	you still need to define a .speak() method on the child </a:t>
            </a:r>
            <a:r>
              <a:rPr lang="en-US" sz="1100" b="0" i="0" u="none" strike="noStrike" cap="none" dirty="0" err="1">
                <a:solidFill>
                  <a:srgbClr val="000000"/>
                </a:solidFill>
                <a:effectLst/>
                <a:latin typeface="Arial"/>
                <a:ea typeface="Arial"/>
                <a:cs typeface="Arial"/>
                <a:sym typeface="Arial"/>
              </a:rPr>
              <a:t>JackRussellTerrier</a:t>
            </a:r>
            <a:r>
              <a:rPr lang="en-US" sz="1100" b="0" i="0" u="none" strike="noStrike" cap="none" dirty="0">
                <a:solidFill>
                  <a:srgbClr val="000000"/>
                </a:solidFill>
                <a:effectLst/>
                <a:latin typeface="Arial"/>
                <a:ea typeface="Arial"/>
                <a:cs typeface="Arial"/>
                <a:sym typeface="Arial"/>
              </a:rPr>
              <a:t> class. But instead of explicitly defining the output string, you need to call 	the Dog class’s .speak() </a:t>
            </a:r>
            <a:r>
              <a:rPr lang="en-US" sz="1100" b="0" i="1" u="none" strike="noStrike" cap="none" dirty="0">
                <a:solidFill>
                  <a:srgbClr val="000000"/>
                </a:solidFill>
                <a:effectLst/>
                <a:latin typeface="Arial"/>
                <a:ea typeface="Arial"/>
                <a:cs typeface="Arial"/>
                <a:sym typeface="Arial"/>
              </a:rPr>
              <a:t>inside</a:t>
            </a:r>
            <a:r>
              <a:rPr lang="en-US" sz="1100" b="0" i="0" u="none" strike="noStrike" cap="none" dirty="0">
                <a:solidFill>
                  <a:srgbClr val="000000"/>
                </a:solidFill>
                <a:effectLst/>
                <a:latin typeface="Arial"/>
                <a:ea typeface="Arial"/>
                <a:cs typeface="Arial"/>
                <a:sym typeface="Arial"/>
              </a:rPr>
              <a:t> of the child class’s .speak() using the same arguments that you passed to </a:t>
            </a:r>
            <a:r>
              <a:rPr lang="en-US" sz="1100" b="0" i="0" u="none" strike="noStrike" cap="none" dirty="0" err="1">
                <a:solidFill>
                  <a:srgbClr val="000000"/>
                </a:solidFill>
                <a:effectLst/>
                <a:latin typeface="Arial"/>
                <a:ea typeface="Arial"/>
                <a:cs typeface="Arial"/>
                <a:sym typeface="Arial"/>
              </a:rPr>
              <a:t>JackRussellTerrier.speak</a:t>
            </a:r>
            <a:r>
              <a:rPr lang="en-US" sz="1100" b="0" i="0" u="none" strike="noStrike" cap="none" dirty="0">
                <a:solidFill>
                  <a:srgbClr val="000000"/>
                </a:solidFill>
                <a:effectLst/>
                <a:latin typeface="Arial"/>
                <a:ea typeface="Arial"/>
                <a:cs typeface="Arial"/>
                <a:sym typeface="Arial"/>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You can access the parent class from inside a method of a child class by using </a:t>
            </a:r>
            <a:r>
              <a:rPr lang="en-US" sz="1100" b="0" i="0" u="none" strike="noStrike" cap="none" dirty="0">
                <a:solidFill>
                  <a:srgbClr val="000000"/>
                </a:solidFill>
                <a:effectLst/>
                <a:latin typeface="Arial"/>
                <a:ea typeface="Arial"/>
                <a:cs typeface="Arial"/>
                <a:sym typeface="Arial"/>
                <a:hlinkClick r:id="rId3"/>
              </a:rPr>
              <a:t>super()</a:t>
            </a:r>
            <a:r>
              <a:rPr lang="en-US" sz="1100" b="0" i="0" u="none" strike="noStrike" cap="none" dirty="0">
                <a:solidFill>
                  <a:srgbClr val="000000"/>
                </a:solidFill>
                <a:effectLst/>
                <a:latin typeface="Arial"/>
                <a:ea typeface="Arial"/>
                <a:cs typeface="Arial"/>
                <a:sym typeface="Arial"/>
              </a:rPr>
              <a:t>:</a:t>
            </a:r>
          </a:p>
          <a:p>
            <a:endParaRPr lang="en-US" dirty="0"/>
          </a:p>
          <a:p>
            <a:r>
              <a:rPr lang="en-US" sz="1100" b="0" i="0" u="none" strike="noStrike" cap="none" dirty="0">
                <a:solidFill>
                  <a:srgbClr val="000000"/>
                </a:solidFill>
                <a:effectLst/>
                <a:latin typeface="Arial"/>
                <a:ea typeface="Arial"/>
                <a:cs typeface="Arial"/>
                <a:sym typeface="Arial"/>
              </a:rPr>
              <a:t>When you call </a:t>
            </a:r>
            <a:r>
              <a:rPr lang="en-US" dirty="0"/>
              <a:t>super().speak(sound)</a:t>
            </a:r>
            <a:r>
              <a:rPr lang="en-US" sz="1100" b="0" i="0" u="none" strike="noStrike" cap="none" dirty="0">
                <a:solidFill>
                  <a:srgbClr val="000000"/>
                </a:solidFill>
                <a:effectLst/>
                <a:latin typeface="Arial"/>
                <a:ea typeface="Arial"/>
                <a:cs typeface="Arial"/>
                <a:sym typeface="Arial"/>
              </a:rPr>
              <a:t> inside </a:t>
            </a:r>
            <a:r>
              <a:rPr lang="en-US" dirty="0" err="1"/>
              <a:t>JackRussellTerrier</a:t>
            </a:r>
            <a:r>
              <a:rPr lang="en-US" sz="1100" b="0" i="0" u="none" strike="noStrike" cap="none" dirty="0">
                <a:solidFill>
                  <a:srgbClr val="000000"/>
                </a:solidFill>
                <a:effectLst/>
                <a:latin typeface="Arial"/>
                <a:ea typeface="Arial"/>
                <a:cs typeface="Arial"/>
                <a:sym typeface="Arial"/>
              </a:rPr>
              <a:t>, Python searches the parent class, </a:t>
            </a:r>
            <a:r>
              <a:rPr lang="en-US" dirty="0"/>
              <a:t>Dog</a:t>
            </a:r>
            <a:r>
              <a:rPr lang="en-US" sz="1100" b="0" i="0" u="none" strike="noStrike" cap="none" dirty="0">
                <a:solidFill>
                  <a:srgbClr val="000000"/>
                </a:solidFill>
                <a:effectLst/>
                <a:latin typeface="Arial"/>
                <a:ea typeface="Arial"/>
                <a:cs typeface="Arial"/>
                <a:sym typeface="Arial"/>
              </a:rPr>
              <a:t>, for a </a:t>
            </a:r>
            <a:r>
              <a:rPr lang="en-US" dirty="0"/>
              <a:t>.speak()</a:t>
            </a:r>
            <a:r>
              <a:rPr lang="en-US" sz="1100" b="0" i="0" u="none" strike="noStrike" cap="none" dirty="0">
                <a:solidFill>
                  <a:srgbClr val="000000"/>
                </a:solidFill>
                <a:effectLst/>
                <a:latin typeface="Arial"/>
                <a:ea typeface="Arial"/>
                <a:cs typeface="Arial"/>
                <a:sym typeface="Arial"/>
              </a:rPr>
              <a:t> method and calls it with the variable </a:t>
            </a:r>
            <a:r>
              <a:rPr lang="en-US" dirty="0"/>
              <a:t>sound</a:t>
            </a:r>
            <a:r>
              <a:rPr lang="en-US" sz="1100" b="0" i="0" u="none" strike="noStrike" cap="none" dirty="0">
                <a:solidFill>
                  <a:srgbClr val="000000"/>
                </a:solidFill>
                <a:effectLst/>
                <a:latin typeface="Arial"/>
                <a:ea typeface="Arial"/>
                <a:cs typeface="Arial"/>
                <a:sym typeface="Arial"/>
              </a:rPr>
              <a:t>.</a:t>
            </a:r>
            <a:endParaRPr lang="ar-EG" dirty="0"/>
          </a:p>
        </p:txBody>
      </p:sp>
    </p:spTree>
    <p:extLst>
      <p:ext uri="{BB962C8B-B14F-4D97-AF65-F5344CB8AC3E}">
        <p14:creationId xmlns:p14="http://schemas.microsoft.com/office/powerpoint/2010/main" val="113776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8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is the most </a:t>
            </a:r>
            <a:r>
              <a:rPr lang="en-US" sz="1100" b="0" i="0" u="none" strike="noStrike" cap="none" dirty="0" err="1">
                <a:solidFill>
                  <a:srgbClr val="000000"/>
                </a:solidFill>
                <a:effectLst/>
                <a:latin typeface="Arial"/>
                <a:ea typeface="Arial"/>
                <a:cs typeface="Arial"/>
                <a:sym typeface="Arial"/>
              </a:rPr>
              <a:t>effecient</a:t>
            </a:r>
            <a:r>
              <a:rPr lang="en-US" sz="1100" b="0" i="0" u="none" strike="noStrike" cap="none" dirty="0">
                <a:solidFill>
                  <a:srgbClr val="000000"/>
                </a:solidFill>
                <a:effectLst/>
                <a:latin typeface="Arial"/>
                <a:ea typeface="Arial"/>
                <a:cs typeface="Arial"/>
                <a:sym typeface="Arial"/>
              </a:rPr>
              <a:t> way to modules your project where you have </a:t>
            </a:r>
          </a:p>
          <a:p>
            <a:pPr marL="139700" indent="0">
              <a:buNone/>
            </a:pPr>
            <a:r>
              <a:rPr lang="en-US" sz="1100" b="0" i="0" u="none" strike="noStrike" cap="none" dirty="0">
                <a:solidFill>
                  <a:srgbClr val="000000"/>
                </a:solidFill>
                <a:effectLst/>
                <a:latin typeface="Arial"/>
                <a:ea typeface="Arial"/>
                <a:cs typeface="Arial"/>
                <a:sym typeface="Arial"/>
              </a:rPr>
              <a:t>1- Class</a:t>
            </a:r>
          </a:p>
          <a:p>
            <a:pPr marL="139700" indent="0">
              <a:buNone/>
            </a:pPr>
            <a:r>
              <a:rPr lang="en-US" sz="1100" b="0" i="0" u="none" strike="noStrike" cap="none" dirty="0">
                <a:solidFill>
                  <a:srgbClr val="000000"/>
                </a:solidFill>
                <a:effectLst/>
                <a:latin typeface="Arial"/>
                <a:ea typeface="Arial"/>
                <a:cs typeface="Arial"/>
                <a:sym typeface="Arial"/>
              </a:rPr>
              <a:t>	is the template that </a:t>
            </a:r>
            <a:r>
              <a:rPr lang="en-US" sz="1100" b="0" i="0" u="none" strike="noStrike" cap="none" dirty="0" err="1">
                <a:solidFill>
                  <a:srgbClr val="000000"/>
                </a:solidFill>
                <a:effectLst/>
                <a:latin typeface="Arial"/>
                <a:ea typeface="Arial"/>
                <a:cs typeface="Arial"/>
                <a:sym typeface="Arial"/>
              </a:rPr>
              <a:t>modulize</a:t>
            </a:r>
            <a:r>
              <a:rPr lang="en-US" sz="1100" b="0" i="0" u="none" strike="noStrike" cap="none" dirty="0">
                <a:solidFill>
                  <a:srgbClr val="000000"/>
                </a:solidFill>
                <a:effectLst/>
                <a:latin typeface="Arial"/>
                <a:ea typeface="Arial"/>
                <a:cs typeface="Arial"/>
                <a:sym typeface="Arial"/>
              </a:rPr>
              <a:t> your code which represent the real-world things and situation where class has the element and behavior.</a:t>
            </a:r>
          </a:p>
          <a:p>
            <a:pPr marL="139700" indent="0">
              <a:buNone/>
            </a:pPr>
            <a:r>
              <a:rPr lang="en-US" sz="1100" b="0" i="0" u="none" strike="noStrike" cap="none" dirty="0">
                <a:solidFill>
                  <a:srgbClr val="000000"/>
                </a:solidFill>
                <a:effectLst/>
                <a:latin typeface="Arial"/>
                <a:ea typeface="Arial"/>
                <a:cs typeface="Arial"/>
                <a:sym typeface="Arial"/>
              </a:rPr>
              <a:t>2-</a:t>
            </a:r>
            <a:r>
              <a:rPr lang="en-US" sz="1100" b="0" i="0" u="none" strike="noStrike" cap="none" baseline="0"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Object</a:t>
            </a:r>
          </a:p>
          <a:p>
            <a:pPr marL="139700" indent="0">
              <a:buNone/>
            </a:pPr>
            <a:r>
              <a:rPr lang="en-US" sz="1100" b="0" i="0" u="none" strike="noStrike" cap="none" dirty="0">
                <a:solidFill>
                  <a:srgbClr val="000000"/>
                </a:solidFill>
                <a:effectLst/>
                <a:latin typeface="Arial"/>
                <a:ea typeface="Arial"/>
                <a:cs typeface="Arial"/>
                <a:sym typeface="Arial"/>
              </a:rPr>
              <a:t>	the instance that you can define or clone from the class template having the behavior that you define in the class</a:t>
            </a:r>
          </a:p>
          <a:p>
            <a:pPr marL="139700" indent="0">
              <a:buNone/>
            </a:pPr>
            <a:endParaRPr lang="ar-EG" dirty="0"/>
          </a:p>
        </p:txBody>
      </p:sp>
    </p:spTree>
    <p:extLst>
      <p:ext uri="{BB962C8B-B14F-4D97-AF65-F5344CB8AC3E}">
        <p14:creationId xmlns:p14="http://schemas.microsoft.com/office/powerpoint/2010/main" val="2742125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When understanding the meaning of the class and object you can reflect this on the life around us (provide real-world Examples like football game where all payer have the same properties and changing some thing like height, width, key play tricks )</a:t>
            </a:r>
          </a:p>
          <a:p>
            <a:r>
              <a:rPr lang="en-US" sz="1100" b="0" i="0" u="none" strike="noStrike" cap="none" dirty="0">
                <a:solidFill>
                  <a:srgbClr val="000000"/>
                </a:solidFill>
                <a:effectLst/>
                <a:latin typeface="Arial"/>
                <a:ea typeface="Arial"/>
                <a:cs typeface="Arial"/>
                <a:sym typeface="Arial"/>
              </a:rPr>
              <a:t>provide some real example about the importance of using the Class and the value of the design </a:t>
            </a:r>
            <a:r>
              <a:rPr lang="en-US" sz="1100" b="0" i="0" u="none" strike="noStrike" cap="none" dirty="0" err="1">
                <a:solidFill>
                  <a:srgbClr val="000000"/>
                </a:solidFill>
                <a:effectLst/>
                <a:latin typeface="Arial"/>
                <a:ea typeface="Arial"/>
                <a:cs typeface="Arial"/>
                <a:sym typeface="Arial"/>
              </a:rPr>
              <a:t>approces</a:t>
            </a:r>
            <a:endParaRPr lang="en-US" sz="1100" b="0" i="0" u="none" strike="noStrike" cap="none" dirty="0">
              <a:solidFill>
                <a:srgbClr val="000000"/>
              </a:solidFill>
              <a:effectLst/>
              <a:latin typeface="Arial"/>
              <a:ea typeface="Arial"/>
              <a:cs typeface="Arial"/>
              <a:sym typeface="Arial"/>
            </a:endParaRPr>
          </a:p>
          <a:p>
            <a:pPr marL="139700" indent="0">
              <a:buNone/>
            </a:pPr>
            <a:endParaRPr lang="ar-EG" dirty="0"/>
          </a:p>
        </p:txBody>
      </p:sp>
    </p:spTree>
    <p:extLst>
      <p:ext uri="{BB962C8B-B14F-4D97-AF65-F5344CB8AC3E}">
        <p14:creationId xmlns:p14="http://schemas.microsoft.com/office/powerpoint/2010/main" val="1221677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Python class names are written in </a:t>
            </a:r>
            <a:r>
              <a:rPr lang="en-US" sz="1100" b="0" i="0" u="none" strike="noStrike" cap="none" dirty="0" err="1">
                <a:solidFill>
                  <a:srgbClr val="000000"/>
                </a:solidFill>
                <a:effectLst/>
                <a:latin typeface="Arial"/>
                <a:ea typeface="Arial"/>
                <a:cs typeface="Arial"/>
                <a:sym typeface="Arial"/>
              </a:rPr>
              <a:t>CapitalizedWords</a:t>
            </a:r>
            <a:r>
              <a:rPr lang="en-US" sz="1100" b="0" i="0" u="none" strike="noStrike" cap="none" dirty="0">
                <a:solidFill>
                  <a:srgbClr val="000000"/>
                </a:solidFill>
                <a:effectLst/>
                <a:latin typeface="Arial"/>
                <a:ea typeface="Arial"/>
                <a:cs typeface="Arial"/>
                <a:sym typeface="Arial"/>
              </a:rPr>
              <a:t> notation by convention. For example, a class for a specific breed of dog like the Jack Russell Terrier would be written as </a:t>
            </a:r>
            <a:r>
              <a:rPr lang="en-US" dirty="0" err="1"/>
              <a:t>JackRussellTerrier</a:t>
            </a:r>
            <a:r>
              <a:rPr lang="en-US" sz="1100" b="0" i="0" u="none" strike="noStrike" cap="none" dirty="0">
                <a:solidFill>
                  <a:srgbClr val="000000"/>
                </a:solidFill>
                <a:effectLst/>
                <a:latin typeface="Arial"/>
                <a:ea typeface="Arial"/>
                <a:cs typeface="Arial"/>
                <a:sym typeface="Arial"/>
              </a:rPr>
              <a:t>.</a:t>
            </a:r>
            <a:endParaRPr lang="ar-EG" dirty="0"/>
          </a:p>
        </p:txBody>
      </p:sp>
    </p:spTree>
    <p:extLst>
      <p:ext uri="{BB962C8B-B14F-4D97-AF65-F5344CB8AC3E}">
        <p14:creationId xmlns:p14="http://schemas.microsoft.com/office/powerpoint/2010/main" val="117726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Every time a new </a:t>
            </a:r>
            <a:r>
              <a:rPr lang="en-US" dirty="0"/>
              <a:t>Dog</a:t>
            </a:r>
            <a:r>
              <a:rPr lang="en-US" sz="1100" b="0" i="0" u="none" strike="noStrike" cap="none" dirty="0">
                <a:solidFill>
                  <a:srgbClr val="000000"/>
                </a:solidFill>
                <a:effectLst/>
                <a:latin typeface="Arial"/>
                <a:ea typeface="Arial"/>
                <a:cs typeface="Arial"/>
                <a:sym typeface="Arial"/>
              </a:rPr>
              <a:t> object is created, </a:t>
            </a:r>
            <a:r>
              <a:rPr lang="en-US" dirty="0"/>
              <a:t>.__</a:t>
            </a:r>
            <a:r>
              <a:rPr lang="en-US" dirty="0" err="1"/>
              <a:t>init</a:t>
            </a:r>
            <a:r>
              <a:rPr lang="en-US" dirty="0"/>
              <a:t>__()</a:t>
            </a:r>
            <a:r>
              <a:rPr lang="en-US" sz="1100" b="0" i="0" u="none" strike="noStrike" cap="none" dirty="0">
                <a:solidFill>
                  <a:srgbClr val="000000"/>
                </a:solidFill>
                <a:effectLst/>
                <a:latin typeface="Arial"/>
                <a:ea typeface="Arial"/>
                <a:cs typeface="Arial"/>
                <a:sym typeface="Arial"/>
              </a:rPr>
              <a:t> sets the </a:t>
            </a:r>
            <a:r>
              <a:rPr lang="en-US" sz="1100" b="1" i="0" u="none" strike="noStrike" cap="none" dirty="0">
                <a:solidFill>
                  <a:srgbClr val="000000"/>
                </a:solidFill>
                <a:effectLst/>
                <a:latin typeface="Arial"/>
                <a:ea typeface="Arial"/>
                <a:cs typeface="Arial"/>
                <a:sym typeface="Arial"/>
              </a:rPr>
              <a:t>initial</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state</a:t>
            </a:r>
            <a:r>
              <a:rPr lang="en-US" sz="1100" b="0" i="0" u="none" strike="noStrike" cap="none" dirty="0">
                <a:solidFill>
                  <a:srgbClr val="000000"/>
                </a:solidFill>
                <a:effectLst/>
                <a:latin typeface="Arial"/>
                <a:ea typeface="Arial"/>
                <a:cs typeface="Arial"/>
                <a:sym typeface="Arial"/>
              </a:rPr>
              <a:t> of the object by assigning the values of the object’s properties. That is, </a:t>
            </a:r>
            <a:r>
              <a:rPr lang="en-US" dirty="0"/>
              <a:t>.__</a:t>
            </a:r>
            <a:r>
              <a:rPr lang="en-US" dirty="0" err="1"/>
              <a:t>init</a:t>
            </a:r>
            <a:r>
              <a:rPr lang="en-US" dirty="0"/>
              <a:t>__()</a:t>
            </a:r>
            <a:r>
              <a:rPr lang="en-US" sz="1100" b="0" i="0" u="none" strike="noStrike" cap="none" dirty="0">
                <a:solidFill>
                  <a:srgbClr val="000000"/>
                </a:solidFill>
                <a:effectLst/>
                <a:latin typeface="Arial"/>
                <a:ea typeface="Arial"/>
                <a:cs typeface="Arial"/>
                <a:sym typeface="Arial"/>
              </a:rPr>
              <a:t> initializes each new instance of the class.</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When a new class instance is created, the instance is automatically passed to the </a:t>
            </a:r>
            <a:r>
              <a:rPr lang="en-US" dirty="0"/>
              <a:t>self</a:t>
            </a:r>
            <a:r>
              <a:rPr lang="en-US" sz="1100" b="0" i="0" u="none" strike="noStrike" cap="none" dirty="0">
                <a:solidFill>
                  <a:srgbClr val="000000"/>
                </a:solidFill>
                <a:effectLst/>
                <a:latin typeface="Arial"/>
                <a:ea typeface="Arial"/>
                <a:cs typeface="Arial"/>
                <a:sym typeface="Arial"/>
              </a:rPr>
              <a:t> parameter in </a:t>
            </a:r>
            <a:r>
              <a:rPr lang="en-US" dirty="0"/>
              <a:t>.__</a:t>
            </a:r>
            <a:r>
              <a:rPr lang="en-US" dirty="0" err="1"/>
              <a:t>init</a:t>
            </a:r>
            <a:r>
              <a:rPr lang="en-US" dirty="0"/>
              <a:t>__()</a:t>
            </a:r>
            <a:r>
              <a:rPr lang="en-US" sz="1100" b="0" i="0" u="none" strike="noStrike" cap="none" dirty="0">
                <a:solidFill>
                  <a:srgbClr val="000000"/>
                </a:solidFill>
                <a:effectLst/>
                <a:latin typeface="Arial"/>
                <a:ea typeface="Arial"/>
                <a:cs typeface="Arial"/>
                <a:sym typeface="Arial"/>
              </a:rPr>
              <a:t> so that new </a:t>
            </a:r>
            <a:r>
              <a:rPr lang="en-US" sz="1100" b="1" i="0" u="none" strike="noStrike" cap="none" dirty="0">
                <a:solidFill>
                  <a:srgbClr val="000000"/>
                </a:solidFill>
                <a:effectLst/>
                <a:latin typeface="Arial"/>
                <a:ea typeface="Arial"/>
                <a:cs typeface="Arial"/>
                <a:sym typeface="Arial"/>
              </a:rPr>
              <a:t>attributes</a:t>
            </a:r>
            <a:r>
              <a:rPr lang="en-US" sz="1100" b="0" i="0" u="none" strike="noStrike" cap="none" dirty="0">
                <a:solidFill>
                  <a:srgbClr val="000000"/>
                </a:solidFill>
                <a:effectLst/>
                <a:latin typeface="Arial"/>
                <a:ea typeface="Arial"/>
                <a:cs typeface="Arial"/>
                <a:sym typeface="Arial"/>
              </a:rPr>
              <a:t> can be defined on the object.</a:t>
            </a:r>
            <a:endParaRPr lang="en-US" sz="1100" b="0" i="0" u="none" strike="noStrike" cap="none" dirty="0">
              <a:solidFill>
                <a:srgbClr val="000000"/>
              </a:solidFill>
              <a:effectLst/>
              <a:latin typeface="Arial"/>
              <a:cs typeface="Arial"/>
              <a:sym typeface="Arial"/>
            </a:endParaRPr>
          </a:p>
          <a:p>
            <a:pPr marL="139700" indent="0">
              <a:buNone/>
            </a:pPr>
            <a:endParaRPr lang="en-US" dirty="0"/>
          </a:p>
          <a:p>
            <a:pPr marL="139700" indent="0">
              <a:buNone/>
            </a:pPr>
            <a:r>
              <a:rPr lang="en-US" sz="1100" b="0" i="0" u="none" strike="noStrike" cap="none" dirty="0">
                <a:solidFill>
                  <a:srgbClr val="000000"/>
                </a:solidFill>
                <a:effectLst/>
                <a:latin typeface="Arial"/>
                <a:ea typeface="Arial"/>
                <a:cs typeface="Arial"/>
                <a:sym typeface="Arial"/>
              </a:rPr>
              <a:t>Notice that the .__</a:t>
            </a:r>
            <a:r>
              <a:rPr lang="en-US" sz="1100" b="0" i="0" u="none" strike="noStrike" cap="none" dirty="0" err="1">
                <a:solidFill>
                  <a:srgbClr val="000000"/>
                </a:solidFill>
                <a:effectLst/>
                <a:latin typeface="Arial"/>
                <a:ea typeface="Arial"/>
                <a:cs typeface="Arial"/>
                <a:sym typeface="Arial"/>
              </a:rPr>
              <a:t>init</a:t>
            </a:r>
            <a:r>
              <a:rPr lang="en-US" sz="1100" b="0" i="0" u="none" strike="noStrike" cap="none" dirty="0">
                <a:solidFill>
                  <a:srgbClr val="000000"/>
                </a:solidFill>
                <a:effectLst/>
                <a:latin typeface="Arial"/>
                <a:ea typeface="Arial"/>
                <a:cs typeface="Arial"/>
                <a:sym typeface="Arial"/>
              </a:rPr>
              <a:t>__() method’s signature is indented four spaces. The body of the method is indented by eight spaces. This indentation is vitally important. It tells Python that the .__</a:t>
            </a:r>
            <a:r>
              <a:rPr lang="en-US" sz="1100" b="0" i="0" u="none" strike="noStrike" cap="none" dirty="0" err="1">
                <a:solidFill>
                  <a:srgbClr val="000000"/>
                </a:solidFill>
                <a:effectLst/>
                <a:latin typeface="Arial"/>
                <a:ea typeface="Arial"/>
                <a:cs typeface="Arial"/>
                <a:sym typeface="Arial"/>
              </a:rPr>
              <a:t>init</a:t>
            </a:r>
            <a:r>
              <a:rPr lang="en-US" sz="1100" b="0" i="0" u="none" strike="noStrike" cap="none" dirty="0">
                <a:solidFill>
                  <a:srgbClr val="000000"/>
                </a:solidFill>
                <a:effectLst/>
                <a:latin typeface="Arial"/>
                <a:ea typeface="Arial"/>
                <a:cs typeface="Arial"/>
                <a:sym typeface="Arial"/>
              </a:rPr>
              <a:t>__() method belongs to the Dog class.</a:t>
            </a:r>
          </a:p>
          <a:p>
            <a:pPr marL="139700" indent="0">
              <a:buNone/>
            </a:pPr>
            <a:r>
              <a:rPr lang="en-US" sz="1100" b="0" i="0" u="sng" strike="noStrike" cap="none" dirty="0">
                <a:solidFill>
                  <a:srgbClr val="000000"/>
                </a:solidFill>
                <a:effectLst/>
                <a:latin typeface="Arial"/>
                <a:ea typeface="Arial"/>
                <a:cs typeface="Arial"/>
                <a:sym typeface="Arial"/>
              </a:rPr>
              <a:t>In the body of .__</a:t>
            </a:r>
            <a:r>
              <a:rPr lang="en-US" sz="1100" b="0" i="0" u="sng" strike="noStrike" cap="none" dirty="0" err="1">
                <a:solidFill>
                  <a:srgbClr val="000000"/>
                </a:solidFill>
                <a:effectLst/>
                <a:latin typeface="Arial"/>
                <a:ea typeface="Arial"/>
                <a:cs typeface="Arial"/>
                <a:sym typeface="Arial"/>
              </a:rPr>
              <a:t>init</a:t>
            </a:r>
            <a:r>
              <a:rPr lang="en-US" sz="1100" b="0" i="0" u="sng" strike="noStrike" cap="none" dirty="0">
                <a:solidFill>
                  <a:srgbClr val="000000"/>
                </a:solidFill>
                <a:effectLst/>
                <a:latin typeface="Arial"/>
                <a:ea typeface="Arial"/>
                <a:cs typeface="Arial"/>
                <a:sym typeface="Arial"/>
              </a:rPr>
              <a:t>__(), there are two statements using the self variable:</a:t>
            </a:r>
          </a:p>
          <a:p>
            <a:r>
              <a:rPr lang="en-US" sz="1100" b="1" i="0" u="none" strike="noStrike" cap="none" dirty="0">
                <a:solidFill>
                  <a:srgbClr val="000000"/>
                </a:solidFill>
                <a:effectLst/>
                <a:latin typeface="Arial"/>
                <a:ea typeface="Arial"/>
                <a:cs typeface="Arial"/>
                <a:sym typeface="Arial"/>
              </a:rPr>
              <a:t>self.name = name</a:t>
            </a:r>
            <a:r>
              <a:rPr lang="en-US" sz="1100" b="0" i="0" u="none" strike="noStrike" cap="none" dirty="0">
                <a:solidFill>
                  <a:srgbClr val="000000"/>
                </a:solidFill>
                <a:effectLst/>
                <a:latin typeface="Arial"/>
                <a:ea typeface="Arial"/>
                <a:cs typeface="Arial"/>
                <a:sym typeface="Arial"/>
              </a:rPr>
              <a:t> creates an attribute called name and assigns to it the value of the name parameter.</a:t>
            </a:r>
          </a:p>
          <a:p>
            <a:r>
              <a:rPr lang="en-US" sz="1100" b="1" i="0" u="none" strike="noStrike" cap="none" dirty="0" err="1">
                <a:solidFill>
                  <a:srgbClr val="000000"/>
                </a:solidFill>
                <a:effectLst/>
                <a:latin typeface="Arial"/>
                <a:ea typeface="Arial"/>
                <a:cs typeface="Arial"/>
                <a:sym typeface="Arial"/>
              </a:rPr>
              <a:t>self.age</a:t>
            </a:r>
            <a:r>
              <a:rPr lang="en-US" sz="1100" b="1" i="0" u="none" strike="noStrike" cap="none" dirty="0">
                <a:solidFill>
                  <a:srgbClr val="000000"/>
                </a:solidFill>
                <a:effectLst/>
                <a:latin typeface="Arial"/>
                <a:ea typeface="Arial"/>
                <a:cs typeface="Arial"/>
                <a:sym typeface="Arial"/>
              </a:rPr>
              <a:t> = age</a:t>
            </a:r>
            <a:r>
              <a:rPr lang="en-US" sz="1100" b="0" i="0" u="none" strike="noStrike" cap="none" dirty="0">
                <a:solidFill>
                  <a:srgbClr val="000000"/>
                </a:solidFill>
                <a:effectLst/>
                <a:latin typeface="Arial"/>
                <a:ea typeface="Arial"/>
                <a:cs typeface="Arial"/>
                <a:sym typeface="Arial"/>
              </a:rPr>
              <a:t> creates an attribute called age and assigns to it the value of the age parameter.</a:t>
            </a:r>
          </a:p>
          <a:p>
            <a:pPr marL="139700" indent="0">
              <a:buNone/>
            </a:pPr>
            <a:endParaRPr lang="ar-EG" dirty="0"/>
          </a:p>
        </p:txBody>
      </p:sp>
    </p:spTree>
    <p:extLst>
      <p:ext uri="{BB962C8B-B14F-4D97-AF65-F5344CB8AC3E}">
        <p14:creationId xmlns:p14="http://schemas.microsoft.com/office/powerpoint/2010/main" val="341948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Attributes created in .__</a:t>
            </a:r>
            <a:r>
              <a:rPr lang="en-US" sz="1100" b="0" i="0" u="none" strike="noStrike" cap="none" dirty="0" err="1">
                <a:solidFill>
                  <a:srgbClr val="000000"/>
                </a:solidFill>
                <a:effectLst/>
                <a:latin typeface="Arial"/>
                <a:ea typeface="Arial"/>
                <a:cs typeface="Arial"/>
                <a:sym typeface="Arial"/>
              </a:rPr>
              <a:t>init</a:t>
            </a:r>
            <a:r>
              <a:rPr lang="en-US" sz="1100" b="0" i="0" u="none" strike="noStrike" cap="none" dirty="0">
                <a:solidFill>
                  <a:srgbClr val="000000"/>
                </a:solidFill>
                <a:effectLst/>
                <a:latin typeface="Arial"/>
                <a:ea typeface="Arial"/>
                <a:cs typeface="Arial"/>
                <a:sym typeface="Arial"/>
              </a:rPr>
              <a:t>__() are called </a:t>
            </a:r>
            <a:r>
              <a:rPr lang="en-US" sz="1100" b="1" i="0" u="none" strike="noStrike" cap="none" dirty="0">
                <a:solidFill>
                  <a:srgbClr val="000000"/>
                </a:solidFill>
                <a:effectLst/>
                <a:latin typeface="Arial"/>
                <a:ea typeface="Arial"/>
                <a:cs typeface="Arial"/>
                <a:sym typeface="Arial"/>
              </a:rPr>
              <a:t>instance attributes</a:t>
            </a:r>
            <a:r>
              <a:rPr lang="en-US" sz="1100" b="0" i="0" u="none" strike="noStrike" cap="none" dirty="0">
                <a:solidFill>
                  <a:srgbClr val="000000"/>
                </a:solidFill>
                <a:effectLst/>
                <a:latin typeface="Arial"/>
                <a:ea typeface="Arial"/>
                <a:cs typeface="Arial"/>
                <a:sym typeface="Arial"/>
              </a:rPr>
              <a:t>. An instance attribute’s value is specific to a particular instance of the class. All Dog objects have a name and an age, but the values for the name and age attributes will vary depending on the Dog instance.</a:t>
            </a:r>
          </a:p>
          <a:p>
            <a:r>
              <a:rPr lang="en-US" sz="1100" b="0" i="0" u="none" strike="noStrike" cap="none" dirty="0">
                <a:solidFill>
                  <a:srgbClr val="000000"/>
                </a:solidFill>
                <a:effectLst/>
                <a:latin typeface="Arial"/>
                <a:ea typeface="Arial"/>
                <a:cs typeface="Arial"/>
                <a:sym typeface="Arial"/>
              </a:rPr>
              <a:t>On the other hand, </a:t>
            </a:r>
            <a:r>
              <a:rPr lang="en-US" sz="1100" b="1" i="0" u="none" strike="noStrike" cap="none" dirty="0">
                <a:solidFill>
                  <a:srgbClr val="000000"/>
                </a:solidFill>
                <a:effectLst/>
                <a:latin typeface="Arial"/>
                <a:ea typeface="Arial"/>
                <a:cs typeface="Arial"/>
                <a:sym typeface="Arial"/>
              </a:rPr>
              <a:t>class attributes</a:t>
            </a:r>
            <a:r>
              <a:rPr lang="en-US" sz="1100" b="0" i="0" u="none" strike="noStrike" cap="none" dirty="0">
                <a:solidFill>
                  <a:srgbClr val="000000"/>
                </a:solidFill>
                <a:effectLst/>
                <a:latin typeface="Arial"/>
                <a:ea typeface="Arial"/>
                <a:cs typeface="Arial"/>
                <a:sym typeface="Arial"/>
              </a:rPr>
              <a:t> are attributes that have the same value for all class instances. You can define a class attribute by assigning a value to a </a:t>
            </a:r>
            <a:r>
              <a:rPr lang="en-US" sz="1100" b="0" i="0" u="none" strike="noStrike" cap="none" dirty="0">
                <a:solidFill>
                  <a:srgbClr val="000000"/>
                </a:solidFill>
                <a:effectLst/>
                <a:latin typeface="Arial"/>
                <a:ea typeface="Arial"/>
                <a:cs typeface="Arial"/>
                <a:sym typeface="Arial"/>
                <a:hlinkClick r:id="rId3"/>
              </a:rPr>
              <a:t>variable</a:t>
            </a:r>
            <a:r>
              <a:rPr lang="en-US" sz="1100" b="0" i="0" u="none" strike="noStrike" cap="none" dirty="0">
                <a:solidFill>
                  <a:srgbClr val="000000"/>
                </a:solidFill>
                <a:effectLst/>
                <a:latin typeface="Arial"/>
                <a:ea typeface="Arial"/>
                <a:cs typeface="Arial"/>
                <a:sym typeface="Arial"/>
              </a:rPr>
              <a:t> name outside of .__</a:t>
            </a:r>
            <a:r>
              <a:rPr lang="en-US" sz="1100" b="0" i="0" u="none" strike="noStrike" cap="none" dirty="0" err="1">
                <a:solidFill>
                  <a:srgbClr val="000000"/>
                </a:solidFill>
                <a:effectLst/>
                <a:latin typeface="Arial"/>
                <a:ea typeface="Arial"/>
                <a:cs typeface="Arial"/>
                <a:sym typeface="Arial"/>
              </a:rPr>
              <a:t>init</a:t>
            </a:r>
            <a:r>
              <a:rPr lang="en-US" sz="1100" b="0" i="0" u="none" strike="noStrike" cap="none" dirty="0">
                <a:solidFill>
                  <a:srgbClr val="000000"/>
                </a:solidFill>
                <a:effectLst/>
                <a:latin typeface="Arial"/>
                <a:ea typeface="Arial"/>
                <a:cs typeface="Arial"/>
                <a:sym typeface="Arial"/>
              </a:rPr>
              <a:t>__().</a:t>
            </a:r>
          </a:p>
          <a:p>
            <a:r>
              <a:rPr lang="en-US" sz="1100" b="0" i="0" u="none" strike="noStrike" cap="none" dirty="0">
                <a:solidFill>
                  <a:srgbClr val="000000"/>
                </a:solidFill>
                <a:effectLst/>
                <a:latin typeface="Arial"/>
                <a:ea typeface="Arial"/>
                <a:cs typeface="Arial"/>
                <a:sym typeface="Arial"/>
              </a:rPr>
              <a:t>For example, the following Dog class has a class attribute called species with the value "</a:t>
            </a:r>
            <a:r>
              <a:rPr lang="en-US" sz="1100" b="0" i="0" u="none" strike="noStrike" cap="none" dirty="0" err="1">
                <a:solidFill>
                  <a:srgbClr val="000000"/>
                </a:solidFill>
                <a:effectLst/>
                <a:latin typeface="Arial"/>
                <a:ea typeface="Arial"/>
                <a:cs typeface="Arial"/>
                <a:sym typeface="Arial"/>
              </a:rPr>
              <a:t>Canis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familiaris</a:t>
            </a:r>
            <a:r>
              <a:rPr lang="en-US" sz="1100" b="0" i="0" u="none" strike="noStrike" cap="none" dirty="0">
                <a:solidFill>
                  <a:srgbClr val="000000"/>
                </a:solidFill>
                <a:effectLst/>
                <a:latin typeface="Arial"/>
                <a:ea typeface="Arial"/>
                <a:cs typeface="Arial"/>
                <a:sym typeface="Arial"/>
              </a:rPr>
              <a:t>":</a:t>
            </a:r>
          </a:p>
          <a:p>
            <a:pPr marL="139700" indent="0">
              <a:buNone/>
            </a:pPr>
            <a:endParaRPr lang="en-US" dirty="0"/>
          </a:p>
          <a:p>
            <a:r>
              <a:rPr lang="en-US" sz="1100" b="0" i="0" u="none" strike="noStrike" cap="none" dirty="0">
                <a:solidFill>
                  <a:srgbClr val="000000"/>
                </a:solidFill>
                <a:effectLst/>
                <a:latin typeface="Arial"/>
                <a:ea typeface="Arial"/>
                <a:cs typeface="Arial"/>
                <a:sym typeface="Arial"/>
              </a:rPr>
              <a:t>Class attributes are defined directly beneath the first line of the class name and are indented by four spaces. They must always be assigned an initial value. When an instance of the class is created, class attributes are automatically created and assigned to their initial values.</a:t>
            </a:r>
          </a:p>
          <a:p>
            <a:r>
              <a:rPr lang="en-US" sz="1100" b="0" i="0" u="none" strike="noStrike" cap="none" dirty="0">
                <a:solidFill>
                  <a:srgbClr val="000000"/>
                </a:solidFill>
                <a:effectLst/>
                <a:latin typeface="Arial"/>
                <a:ea typeface="Arial"/>
                <a:cs typeface="Arial"/>
                <a:sym typeface="Arial"/>
              </a:rPr>
              <a:t>Use class attributes to define properties that should have the same value for every class instance. Use instance attributes for properties that vary from one instance to another.</a:t>
            </a:r>
          </a:p>
          <a:p>
            <a:pPr marL="139700" indent="0">
              <a:buNone/>
            </a:pPr>
            <a:endParaRPr lang="ar-EG" dirty="0"/>
          </a:p>
        </p:txBody>
      </p:sp>
    </p:spTree>
    <p:extLst>
      <p:ext uri="{BB962C8B-B14F-4D97-AF65-F5344CB8AC3E}">
        <p14:creationId xmlns:p14="http://schemas.microsoft.com/office/powerpoint/2010/main" val="21572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You now have a new </a:t>
            </a:r>
            <a:r>
              <a:rPr lang="en-US" dirty="0"/>
              <a:t>Dog</a:t>
            </a:r>
            <a:r>
              <a:rPr lang="en-US" sz="1100" b="0" i="0" u="none" strike="noStrike" cap="none" dirty="0">
                <a:solidFill>
                  <a:srgbClr val="000000"/>
                </a:solidFill>
                <a:effectLst/>
                <a:latin typeface="Arial"/>
                <a:ea typeface="Arial"/>
                <a:cs typeface="Arial"/>
                <a:sym typeface="Arial"/>
              </a:rPr>
              <a:t> object at </a:t>
            </a:r>
            <a:r>
              <a:rPr lang="en-US" dirty="0"/>
              <a:t>0x106702d30</a:t>
            </a:r>
            <a:r>
              <a:rPr lang="en-US" sz="1100" b="0" i="0" u="none" strike="noStrike" cap="none" dirty="0">
                <a:solidFill>
                  <a:srgbClr val="000000"/>
                </a:solidFill>
                <a:effectLst/>
                <a:latin typeface="Arial"/>
                <a:ea typeface="Arial"/>
                <a:cs typeface="Arial"/>
                <a:sym typeface="Arial"/>
              </a:rPr>
              <a:t>. This funny-looking string of letters and numbers is a </a:t>
            </a:r>
            <a:r>
              <a:rPr lang="en-US" sz="1100" b="1" i="0" u="none" strike="noStrike" cap="none" dirty="0">
                <a:solidFill>
                  <a:srgbClr val="000000"/>
                </a:solidFill>
                <a:effectLst/>
                <a:latin typeface="Arial"/>
                <a:ea typeface="Arial"/>
                <a:cs typeface="Arial"/>
                <a:sym typeface="Arial"/>
              </a:rPr>
              <a:t>memory address</a:t>
            </a:r>
            <a:r>
              <a:rPr lang="en-US" sz="1100" b="0" i="0" u="none" strike="noStrike" cap="none" dirty="0">
                <a:solidFill>
                  <a:srgbClr val="000000"/>
                </a:solidFill>
                <a:effectLst/>
                <a:latin typeface="Arial"/>
                <a:ea typeface="Arial"/>
                <a:cs typeface="Arial"/>
                <a:sym typeface="Arial"/>
              </a:rPr>
              <a:t> that indicates where the </a:t>
            </a:r>
            <a:r>
              <a:rPr lang="en-US" dirty="0"/>
              <a:t>Dog</a:t>
            </a:r>
            <a:r>
              <a:rPr lang="en-US" sz="1100" b="0" i="0" u="none" strike="noStrike" cap="none" dirty="0">
                <a:solidFill>
                  <a:srgbClr val="000000"/>
                </a:solidFill>
                <a:effectLst/>
                <a:latin typeface="Arial"/>
                <a:ea typeface="Arial"/>
                <a:cs typeface="Arial"/>
                <a:sym typeface="Arial"/>
              </a:rPr>
              <a:t> object is stored in your computer’s memory. Note that the address you see on your screen will be different.</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endParaRPr lang="ar-EG" dirty="0"/>
          </a:p>
        </p:txBody>
      </p:sp>
    </p:spTree>
    <p:extLst>
      <p:ext uri="{BB962C8B-B14F-4D97-AF65-F5344CB8AC3E}">
        <p14:creationId xmlns:p14="http://schemas.microsoft.com/office/powerpoint/2010/main" val="126443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167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3861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264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06094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educative.io/edpresso/what-is-super-in-pyth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lvl="0"/>
            <a:r>
              <a:rPr lang="en" dirty="0"/>
              <a:t>Python</a:t>
            </a:r>
            <a:br>
              <a:rPr lang="en" dirty="0"/>
            </a:br>
            <a:br>
              <a:rPr lang="en-GB" sz="3200" dirty="0">
                <a:solidFill>
                  <a:srgbClr val="FFFF00"/>
                </a:solidFill>
              </a:rPr>
            </a:br>
            <a:br>
              <a:rPr lang="en-GB" sz="3200" dirty="0">
                <a:solidFill>
                  <a:srgbClr val="FFFF00"/>
                </a:solidFill>
              </a:rPr>
            </a:br>
            <a:endParaRPr lang="en-GB" sz="3200" dirty="0">
              <a:solidFill>
                <a:srgbClr val="FFFF00"/>
              </a:solidFill>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ython (Programming Language) PNG Transparent Images | PNG 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78" y="969079"/>
            <a:ext cx="6155598" cy="352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Class</a:t>
            </a:r>
            <a:endParaRPr lang="ar-EG" dirty="0"/>
          </a:p>
        </p:txBody>
      </p:sp>
      <p:sp>
        <p:nvSpPr>
          <p:cNvPr id="3" name="Text Placeholder 2"/>
          <p:cNvSpPr>
            <a:spLocks noGrp="1"/>
          </p:cNvSpPr>
          <p:nvPr>
            <p:ph type="body" idx="1"/>
          </p:nvPr>
        </p:nvSpPr>
        <p:spPr>
          <a:xfrm>
            <a:off x="772953" y="1551900"/>
            <a:ext cx="4222794" cy="3033900"/>
          </a:xfrm>
        </p:spPr>
        <p:txBody>
          <a:bodyPr/>
          <a:lstStyle/>
          <a:p>
            <a:r>
              <a:rPr lang="en-US" sz="2000" dirty="0"/>
              <a:t>All class definitions start with the </a:t>
            </a:r>
            <a:r>
              <a:rPr lang="en-US" b="1" dirty="0">
                <a:solidFill>
                  <a:srgbClr val="FFFF00"/>
                </a:solidFill>
              </a:rPr>
              <a:t>class</a:t>
            </a:r>
            <a:r>
              <a:rPr lang="en-US" sz="2000" dirty="0"/>
              <a:t> keyword, which is followed by the name of the class and a </a:t>
            </a:r>
            <a:r>
              <a:rPr lang="en-US" sz="2000" b="1" dirty="0">
                <a:solidFill>
                  <a:srgbClr val="FFFF00"/>
                </a:solidFill>
              </a:rPr>
              <a:t>colon</a:t>
            </a:r>
            <a:r>
              <a:rPr lang="en-US" sz="2000" dirty="0"/>
              <a:t>. Any code that is indented below the class definition is considered part of the class’s body.</a:t>
            </a:r>
          </a:p>
          <a:p>
            <a:endParaRPr lang="en-US" sz="2000" dirty="0"/>
          </a:p>
          <a:p>
            <a:r>
              <a:rPr lang="en-US" sz="2000" dirty="0"/>
              <a:t>Here’s an example of a Dog class:</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5" name="Picture 4"/>
          <p:cNvPicPr>
            <a:picLocks noChangeAspect="1"/>
          </p:cNvPicPr>
          <p:nvPr/>
        </p:nvPicPr>
        <p:blipFill>
          <a:blip r:embed="rId2"/>
          <a:stretch>
            <a:fillRect/>
          </a:stretch>
        </p:blipFill>
        <p:spPr>
          <a:xfrm>
            <a:off x="5770211" y="2117104"/>
            <a:ext cx="2477502" cy="1306319"/>
          </a:xfrm>
          <a:prstGeom prst="rect">
            <a:avLst/>
          </a:prstGeom>
        </p:spPr>
      </p:pic>
    </p:spTree>
    <p:extLst>
      <p:ext uri="{BB962C8B-B14F-4D97-AF65-F5344CB8AC3E}">
        <p14:creationId xmlns:p14="http://schemas.microsoft.com/office/powerpoint/2010/main" val="339220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Class (cont.)</a:t>
            </a:r>
            <a:endParaRPr lang="ar-EG" dirty="0"/>
          </a:p>
        </p:txBody>
      </p:sp>
      <p:sp>
        <p:nvSpPr>
          <p:cNvPr id="3" name="Text Placeholder 2"/>
          <p:cNvSpPr>
            <a:spLocks noGrp="1"/>
          </p:cNvSpPr>
          <p:nvPr>
            <p:ph type="body" idx="1"/>
          </p:nvPr>
        </p:nvSpPr>
        <p:spPr>
          <a:xfrm>
            <a:off x="772953" y="1551900"/>
            <a:ext cx="4222794" cy="3033900"/>
          </a:xfrm>
        </p:spPr>
        <p:txBody>
          <a:bodyPr/>
          <a:lstStyle/>
          <a:p>
            <a:r>
              <a:rPr lang="en-US" sz="2000" dirty="0"/>
              <a:t>The body of the Dog class consists of a single statement: the </a:t>
            </a:r>
            <a:r>
              <a:rPr lang="en-US" sz="2000" b="1" dirty="0">
                <a:solidFill>
                  <a:srgbClr val="FFFF00"/>
                </a:solidFill>
              </a:rPr>
              <a:t>pass</a:t>
            </a:r>
            <a:r>
              <a:rPr lang="en-US" sz="2000" dirty="0"/>
              <a:t> keyword. pass is often used as a placeholder indicating where code will eventually go. It allows you to run this code without Python throwing an error.</a:t>
            </a:r>
          </a:p>
          <a:p>
            <a:endParaRPr lang="en-US" sz="2000" dirty="0"/>
          </a:p>
          <a:p>
            <a:r>
              <a:rPr lang="en-US" sz="2000" dirty="0"/>
              <a:t>Python class names are written in Capitalized Words notation by convention</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 name="Picture 4"/>
          <p:cNvPicPr>
            <a:picLocks noChangeAspect="1"/>
          </p:cNvPicPr>
          <p:nvPr/>
        </p:nvPicPr>
        <p:blipFill>
          <a:blip r:embed="rId3"/>
          <a:stretch>
            <a:fillRect/>
          </a:stretch>
        </p:blipFill>
        <p:spPr>
          <a:xfrm>
            <a:off x="5770211" y="2117104"/>
            <a:ext cx="2477502" cy="1306319"/>
          </a:xfrm>
          <a:prstGeom prst="rect">
            <a:avLst/>
          </a:prstGeom>
        </p:spPr>
      </p:pic>
    </p:spTree>
    <p:extLst>
      <p:ext uri="{BB962C8B-B14F-4D97-AF65-F5344CB8AC3E}">
        <p14:creationId xmlns:p14="http://schemas.microsoft.com/office/powerpoint/2010/main" val="113431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Class (cont.)</a:t>
            </a:r>
            <a:endParaRPr lang="ar-EG" dirty="0"/>
          </a:p>
        </p:txBody>
      </p:sp>
      <p:sp>
        <p:nvSpPr>
          <p:cNvPr id="3" name="Text Placeholder 2"/>
          <p:cNvSpPr>
            <a:spLocks noGrp="1"/>
          </p:cNvSpPr>
          <p:nvPr>
            <p:ph type="body" idx="1"/>
          </p:nvPr>
        </p:nvSpPr>
        <p:spPr>
          <a:xfrm>
            <a:off x="772953" y="1551900"/>
            <a:ext cx="4222794" cy="3033900"/>
          </a:xfrm>
        </p:spPr>
        <p:txBody>
          <a:bodyPr/>
          <a:lstStyle/>
          <a:p>
            <a:r>
              <a:rPr lang="en-US" sz="2000" dirty="0"/>
              <a:t>The properties that all Dog objects must have are defined in a method called </a:t>
            </a:r>
            <a:r>
              <a:rPr lang="en-US" sz="2000" b="1" dirty="0">
                <a:solidFill>
                  <a:srgbClr val="FFFF00"/>
                </a:solidFill>
              </a:rPr>
              <a:t>__</a:t>
            </a:r>
            <a:r>
              <a:rPr lang="en-US" sz="2000" b="1" dirty="0" err="1">
                <a:solidFill>
                  <a:srgbClr val="FFFF00"/>
                </a:solidFill>
              </a:rPr>
              <a:t>init</a:t>
            </a:r>
            <a:r>
              <a:rPr lang="en-US" sz="2000" b="1" dirty="0">
                <a:solidFill>
                  <a:srgbClr val="FFFF00"/>
                </a:solidFill>
              </a:rPr>
              <a:t>__()</a:t>
            </a:r>
          </a:p>
          <a:p>
            <a:endParaRPr lang="en-US" sz="2000" b="1" dirty="0">
              <a:solidFill>
                <a:srgbClr val="FFFF00"/>
              </a:solidFill>
            </a:endParaRPr>
          </a:p>
          <a:p>
            <a:r>
              <a:rPr lang="en-US" sz="2000" dirty="0"/>
              <a:t>You can give .__</a:t>
            </a:r>
            <a:r>
              <a:rPr lang="en-US" sz="2000" dirty="0" err="1"/>
              <a:t>init</a:t>
            </a:r>
            <a:r>
              <a:rPr lang="en-US" sz="2000" dirty="0"/>
              <a:t>__() any number of parameters, but the first parameter will always be a variable called </a:t>
            </a:r>
            <a:r>
              <a:rPr lang="en-US" sz="2000" b="1" dirty="0">
                <a:solidFill>
                  <a:srgbClr val="FFFF00"/>
                </a:solidFill>
              </a:rPr>
              <a:t>self</a:t>
            </a:r>
            <a:r>
              <a:rPr lang="en-US" sz="2000" dirty="0"/>
              <a:t>.</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p:cNvPicPr>
            <a:picLocks noChangeAspect="1"/>
          </p:cNvPicPr>
          <p:nvPr/>
        </p:nvPicPr>
        <p:blipFill>
          <a:blip r:embed="rId3"/>
          <a:stretch>
            <a:fillRect/>
          </a:stretch>
        </p:blipFill>
        <p:spPr>
          <a:xfrm>
            <a:off x="5338247" y="2402616"/>
            <a:ext cx="3532619" cy="1156130"/>
          </a:xfrm>
          <a:prstGeom prst="rect">
            <a:avLst/>
          </a:prstGeom>
        </p:spPr>
      </p:pic>
    </p:spTree>
    <p:extLst>
      <p:ext uri="{BB962C8B-B14F-4D97-AF65-F5344CB8AC3E}">
        <p14:creationId xmlns:p14="http://schemas.microsoft.com/office/powerpoint/2010/main" val="394000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Class attributes  </a:t>
            </a:r>
            <a:br>
              <a:rPr lang="en-GB" dirty="0"/>
            </a:br>
            <a:r>
              <a:rPr lang="en-GB" dirty="0"/>
              <a:t>__</a:t>
            </a:r>
            <a:r>
              <a:rPr lang="en-GB" dirty="0" err="1"/>
              <a:t>init</a:t>
            </a:r>
            <a:r>
              <a:rPr lang="en-GB" dirty="0"/>
              <a:t>__()</a:t>
            </a:r>
          </a:p>
        </p:txBody>
      </p:sp>
    </p:spTree>
    <p:extLst>
      <p:ext uri="{BB962C8B-B14F-4D97-AF65-F5344CB8AC3E}">
        <p14:creationId xmlns:p14="http://schemas.microsoft.com/office/powerpoint/2010/main" val="281929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instance attributes / class attributes</a:t>
            </a:r>
            <a:endParaRPr lang="ar-EG" dirty="0"/>
          </a:p>
        </p:txBody>
      </p:sp>
      <p:sp>
        <p:nvSpPr>
          <p:cNvPr id="3" name="Text Placeholder 2"/>
          <p:cNvSpPr>
            <a:spLocks noGrp="1"/>
          </p:cNvSpPr>
          <p:nvPr>
            <p:ph type="body" idx="1"/>
          </p:nvPr>
        </p:nvSpPr>
        <p:spPr>
          <a:xfrm>
            <a:off x="651796" y="1551900"/>
            <a:ext cx="3487718" cy="3033900"/>
          </a:xfrm>
        </p:spPr>
        <p:txBody>
          <a:bodyPr/>
          <a:lstStyle/>
          <a:p>
            <a:r>
              <a:rPr lang="en-US" dirty="0"/>
              <a:t>Attributes created in .__</a:t>
            </a:r>
            <a:r>
              <a:rPr lang="en-US" dirty="0" err="1"/>
              <a:t>init</a:t>
            </a:r>
            <a:r>
              <a:rPr lang="en-US" dirty="0"/>
              <a:t>__() are called </a:t>
            </a:r>
            <a:r>
              <a:rPr lang="en-US" b="1" dirty="0">
                <a:solidFill>
                  <a:srgbClr val="FFFF00"/>
                </a:solidFill>
              </a:rPr>
              <a:t>instance attributes</a:t>
            </a:r>
            <a:r>
              <a:rPr lang="en-US" dirty="0"/>
              <a:t>. </a:t>
            </a:r>
          </a:p>
          <a:p>
            <a:endParaRPr lang="en-US" dirty="0"/>
          </a:p>
          <a:p>
            <a:r>
              <a:rPr lang="en-US" dirty="0"/>
              <a:t>Attributes created outside of .__</a:t>
            </a:r>
            <a:r>
              <a:rPr lang="en-US" dirty="0" err="1"/>
              <a:t>init</a:t>
            </a:r>
            <a:r>
              <a:rPr lang="en-US" dirty="0"/>
              <a:t>__(). are called </a:t>
            </a:r>
            <a:r>
              <a:rPr lang="en-US" b="1" dirty="0">
                <a:solidFill>
                  <a:srgbClr val="FFFF00"/>
                </a:solidFill>
              </a:rPr>
              <a:t>class attributes</a:t>
            </a:r>
            <a:r>
              <a:rPr lang="en-US" dirty="0"/>
              <a: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7" name="Picture 6"/>
          <p:cNvPicPr>
            <a:picLocks noChangeAspect="1"/>
          </p:cNvPicPr>
          <p:nvPr/>
        </p:nvPicPr>
        <p:blipFill>
          <a:blip r:embed="rId3"/>
          <a:stretch>
            <a:fillRect/>
          </a:stretch>
        </p:blipFill>
        <p:spPr>
          <a:xfrm>
            <a:off x="4378421" y="2058527"/>
            <a:ext cx="4261754" cy="2192197"/>
          </a:xfrm>
          <a:prstGeom prst="rect">
            <a:avLst/>
          </a:prstGeom>
        </p:spPr>
      </p:pic>
    </p:spTree>
    <p:extLst>
      <p:ext uri="{BB962C8B-B14F-4D97-AF65-F5344CB8AC3E}">
        <p14:creationId xmlns:p14="http://schemas.microsoft.com/office/powerpoint/2010/main" val="420032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Instantiate an Object in Python</a:t>
            </a:r>
            <a:endParaRPr lang="ar-EG" dirty="0"/>
          </a:p>
        </p:txBody>
      </p:sp>
      <p:sp>
        <p:nvSpPr>
          <p:cNvPr id="3" name="Text Placeholder 2"/>
          <p:cNvSpPr>
            <a:spLocks noGrp="1"/>
          </p:cNvSpPr>
          <p:nvPr>
            <p:ph type="body" idx="1"/>
          </p:nvPr>
        </p:nvSpPr>
        <p:spPr>
          <a:xfrm>
            <a:off x="724375" y="1551900"/>
            <a:ext cx="3533300" cy="1291313"/>
          </a:xfrm>
        </p:spPr>
        <p:txBody>
          <a:bodyPr/>
          <a:lstStyle/>
          <a:p>
            <a:pPr marL="114300" indent="0">
              <a:buNone/>
            </a:pPr>
            <a:r>
              <a:rPr lang="en-US" dirty="0"/>
              <a:t>This creates a new </a:t>
            </a:r>
            <a:r>
              <a:rPr lang="en-US" b="1" dirty="0">
                <a:solidFill>
                  <a:srgbClr val="FFFF00"/>
                </a:solidFill>
              </a:rPr>
              <a:t>Dog class</a:t>
            </a:r>
            <a:r>
              <a:rPr lang="en-US" dirty="0"/>
              <a:t> with no attributes or methods.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5" name="Picture 4"/>
          <p:cNvPicPr>
            <a:picLocks noChangeAspect="1"/>
          </p:cNvPicPr>
          <p:nvPr/>
        </p:nvPicPr>
        <p:blipFill>
          <a:blip r:embed="rId3"/>
          <a:stretch>
            <a:fillRect/>
          </a:stretch>
        </p:blipFill>
        <p:spPr>
          <a:xfrm>
            <a:off x="4537674" y="1566532"/>
            <a:ext cx="4278151" cy="965497"/>
          </a:xfrm>
          <a:prstGeom prst="rect">
            <a:avLst/>
          </a:prstGeom>
        </p:spPr>
      </p:pic>
      <p:pic>
        <p:nvPicPr>
          <p:cNvPr id="6" name="Picture 5"/>
          <p:cNvPicPr>
            <a:picLocks noChangeAspect="1"/>
          </p:cNvPicPr>
          <p:nvPr/>
        </p:nvPicPr>
        <p:blipFill>
          <a:blip r:embed="rId4"/>
          <a:stretch>
            <a:fillRect/>
          </a:stretch>
        </p:blipFill>
        <p:spPr>
          <a:xfrm>
            <a:off x="548723" y="3188307"/>
            <a:ext cx="4278149" cy="1115315"/>
          </a:xfrm>
          <a:prstGeom prst="rect">
            <a:avLst/>
          </a:prstGeom>
        </p:spPr>
      </p:pic>
      <p:sp>
        <p:nvSpPr>
          <p:cNvPr id="7" name="Text Placeholder 2"/>
          <p:cNvSpPr txBox="1">
            <a:spLocks/>
          </p:cNvSpPr>
          <p:nvPr/>
        </p:nvSpPr>
        <p:spPr>
          <a:xfrm>
            <a:off x="5100638" y="2891755"/>
            <a:ext cx="3539537" cy="1991358"/>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dirty="0"/>
              <a:t>You can instantiate a new </a:t>
            </a:r>
            <a:r>
              <a:rPr lang="en-US" b="1" dirty="0">
                <a:solidFill>
                  <a:srgbClr val="FFFF00"/>
                </a:solidFill>
              </a:rPr>
              <a:t>Dog object </a:t>
            </a:r>
            <a:r>
              <a:rPr lang="en-US" dirty="0"/>
              <a:t>by typing the name of the class, followed by opening and closing parentheses:.</a:t>
            </a:r>
            <a:endParaRPr lang="ar-EG" dirty="0"/>
          </a:p>
        </p:txBody>
      </p:sp>
    </p:spTree>
    <p:extLst>
      <p:ext uri="{BB962C8B-B14F-4D97-AF65-F5344CB8AC3E}">
        <p14:creationId xmlns:p14="http://schemas.microsoft.com/office/powerpoint/2010/main" val="160686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 and Instance Attributes</a:t>
            </a:r>
            <a:endParaRPr lang="ar-EG" dirty="0"/>
          </a:p>
        </p:txBody>
      </p:sp>
      <p:sp>
        <p:nvSpPr>
          <p:cNvPr id="3" name="Text Placeholder 2"/>
          <p:cNvSpPr>
            <a:spLocks noGrp="1"/>
          </p:cNvSpPr>
          <p:nvPr>
            <p:ph type="body" idx="1"/>
          </p:nvPr>
        </p:nvSpPr>
        <p:spPr>
          <a:xfrm>
            <a:off x="324229" y="1444435"/>
            <a:ext cx="4578588" cy="3033900"/>
          </a:xfrm>
        </p:spPr>
        <p:txBody>
          <a:bodyPr/>
          <a:lstStyle/>
          <a:p>
            <a:r>
              <a:rPr lang="en-US" dirty="0"/>
              <a:t>Now create a new Dog class with a class attribute called .species and two instance attributes called .name and .age:</a:t>
            </a:r>
          </a:p>
          <a:p>
            <a:endParaRPr lang="en-US" dirty="0"/>
          </a:p>
          <a:p>
            <a:r>
              <a:rPr lang="en-US" dirty="0"/>
              <a:t>you need to provide values for the name and age. If you don’t, then Python raises a </a:t>
            </a:r>
            <a:r>
              <a:rPr lang="en-US" dirty="0" err="1"/>
              <a:t>TypeError</a:t>
            </a:r>
            <a:r>
              <a:rPr lang="en-US" dirty="0"/>
              <a: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3"/>
          <a:stretch>
            <a:fillRect/>
          </a:stretch>
        </p:blipFill>
        <p:spPr>
          <a:xfrm>
            <a:off x="4902816" y="1444435"/>
            <a:ext cx="3737359" cy="1413065"/>
          </a:xfrm>
          <a:prstGeom prst="rect">
            <a:avLst/>
          </a:prstGeom>
        </p:spPr>
      </p:pic>
      <p:pic>
        <p:nvPicPr>
          <p:cNvPr id="7" name="Picture 6"/>
          <p:cNvPicPr>
            <a:picLocks noChangeAspect="1"/>
          </p:cNvPicPr>
          <p:nvPr/>
        </p:nvPicPr>
        <p:blipFill>
          <a:blip r:embed="rId4"/>
          <a:stretch>
            <a:fillRect/>
          </a:stretch>
        </p:blipFill>
        <p:spPr>
          <a:xfrm>
            <a:off x="5086351" y="3378750"/>
            <a:ext cx="3438525" cy="1409700"/>
          </a:xfrm>
          <a:prstGeom prst="rect">
            <a:avLst/>
          </a:prstGeom>
        </p:spPr>
      </p:pic>
    </p:spTree>
    <p:extLst>
      <p:ext uri="{BB962C8B-B14F-4D97-AF65-F5344CB8AC3E}">
        <p14:creationId xmlns:p14="http://schemas.microsoft.com/office/powerpoint/2010/main" val="317424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Pass Arguments to Instance Attributes</a:t>
            </a:r>
            <a:endParaRPr lang="ar-EG" dirty="0"/>
          </a:p>
        </p:txBody>
      </p:sp>
      <p:sp>
        <p:nvSpPr>
          <p:cNvPr id="3" name="Text Placeholder 2"/>
          <p:cNvSpPr>
            <a:spLocks noGrp="1"/>
          </p:cNvSpPr>
          <p:nvPr>
            <p:ph type="body" idx="1"/>
          </p:nvPr>
        </p:nvSpPr>
        <p:spPr>
          <a:xfrm>
            <a:off x="324229" y="1444435"/>
            <a:ext cx="4578588" cy="1598803"/>
          </a:xfrm>
        </p:spPr>
        <p:txBody>
          <a:bodyPr/>
          <a:lstStyle/>
          <a:p>
            <a:r>
              <a:rPr lang="en-US" dirty="0"/>
              <a:t>To pass arguments to the name and age parameters, put values into the parentheses after the class name:</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6" name="Cloud 5"/>
          <p:cNvSpPr/>
          <p:nvPr/>
        </p:nvSpPr>
        <p:spPr>
          <a:xfrm>
            <a:off x="5396912" y="2078832"/>
            <a:ext cx="3243263" cy="19288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accent6"/>
                </a:solidFill>
              </a:rPr>
              <a:t>two new Dog instances:</a:t>
            </a:r>
          </a:p>
          <a:p>
            <a:pPr algn="ctr"/>
            <a:r>
              <a:rPr lang="en-US" dirty="0">
                <a:solidFill>
                  <a:schemeClr val="accent6"/>
                </a:solidFill>
              </a:rPr>
              <a:t>1- one for a nine-year-old dog named </a:t>
            </a:r>
            <a:r>
              <a:rPr lang="en-US" b="1" dirty="0">
                <a:solidFill>
                  <a:srgbClr val="FFFF00"/>
                </a:solidFill>
              </a:rPr>
              <a:t>Buddy</a:t>
            </a:r>
            <a:r>
              <a:rPr lang="en-US" dirty="0">
                <a:solidFill>
                  <a:schemeClr val="accent6"/>
                </a:solidFill>
              </a:rPr>
              <a:t> </a:t>
            </a:r>
          </a:p>
          <a:p>
            <a:pPr algn="ctr"/>
            <a:r>
              <a:rPr lang="en-US" dirty="0">
                <a:solidFill>
                  <a:schemeClr val="accent6"/>
                </a:solidFill>
              </a:rPr>
              <a:t>2- one for a four-year-old dog named </a:t>
            </a:r>
            <a:r>
              <a:rPr lang="en-US" b="1" dirty="0">
                <a:solidFill>
                  <a:srgbClr val="FFFF00"/>
                </a:solidFill>
              </a:rPr>
              <a:t>Miles</a:t>
            </a:r>
            <a:r>
              <a:rPr lang="en-US" dirty="0">
                <a:solidFill>
                  <a:schemeClr val="accent6"/>
                </a:solidFill>
              </a:rPr>
              <a:t>.</a:t>
            </a:r>
            <a:endParaRPr lang="ar-EG" dirty="0">
              <a:solidFill>
                <a:schemeClr val="accent6"/>
              </a:solidFill>
            </a:endParaRPr>
          </a:p>
        </p:txBody>
      </p:sp>
      <p:pic>
        <p:nvPicPr>
          <p:cNvPr id="8" name="Picture 7"/>
          <p:cNvPicPr>
            <a:picLocks noChangeAspect="1"/>
          </p:cNvPicPr>
          <p:nvPr/>
        </p:nvPicPr>
        <p:blipFill>
          <a:blip r:embed="rId2"/>
          <a:stretch>
            <a:fillRect/>
          </a:stretch>
        </p:blipFill>
        <p:spPr>
          <a:xfrm>
            <a:off x="1012371" y="3280867"/>
            <a:ext cx="3890446" cy="1111556"/>
          </a:xfrm>
          <a:prstGeom prst="rect">
            <a:avLst/>
          </a:prstGeom>
        </p:spPr>
      </p:pic>
    </p:spTree>
    <p:extLst>
      <p:ext uri="{BB962C8B-B14F-4D97-AF65-F5344CB8AC3E}">
        <p14:creationId xmlns:p14="http://schemas.microsoft.com/office/powerpoint/2010/main" val="363944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Instance’s Attributes</a:t>
            </a:r>
            <a:endParaRPr lang="ar-EG" dirty="0"/>
          </a:p>
        </p:txBody>
      </p:sp>
      <p:sp>
        <p:nvSpPr>
          <p:cNvPr id="3" name="Text Placeholder 2"/>
          <p:cNvSpPr>
            <a:spLocks noGrp="1"/>
          </p:cNvSpPr>
          <p:nvPr>
            <p:ph type="body" idx="1"/>
          </p:nvPr>
        </p:nvSpPr>
        <p:spPr>
          <a:xfrm>
            <a:off x="1207850" y="2257424"/>
            <a:ext cx="3792775" cy="2206623"/>
          </a:xfrm>
        </p:spPr>
        <p:txBody>
          <a:bodyPr/>
          <a:lstStyle/>
          <a:p>
            <a:r>
              <a:rPr lang="en-US" dirty="0"/>
              <a:t>After you create the Dog instances, you can access their instance attributes using </a:t>
            </a:r>
            <a:r>
              <a:rPr lang="en-US" b="1" dirty="0">
                <a:solidFill>
                  <a:srgbClr val="FFFF00"/>
                </a:solidFill>
              </a:rPr>
              <a:t>dot </a:t>
            </a:r>
            <a:r>
              <a:rPr lang="en-US" dirty="0"/>
              <a:t>notation:</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stretch>
            <a:fillRect/>
          </a:stretch>
        </p:blipFill>
        <p:spPr>
          <a:xfrm>
            <a:off x="5924549" y="1419039"/>
            <a:ext cx="1719263" cy="3572061"/>
          </a:xfrm>
          <a:prstGeom prst="rect">
            <a:avLst/>
          </a:prstGeom>
        </p:spPr>
      </p:pic>
    </p:spTree>
    <p:extLst>
      <p:ext uri="{BB962C8B-B14F-4D97-AF65-F5344CB8AC3E}">
        <p14:creationId xmlns:p14="http://schemas.microsoft.com/office/powerpoint/2010/main" val="409311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Class’s Attributes</a:t>
            </a:r>
            <a:endParaRPr lang="ar-EG" dirty="0"/>
          </a:p>
        </p:txBody>
      </p:sp>
      <p:sp>
        <p:nvSpPr>
          <p:cNvPr id="3" name="Text Placeholder 2"/>
          <p:cNvSpPr>
            <a:spLocks noGrp="1"/>
          </p:cNvSpPr>
          <p:nvPr>
            <p:ph type="body" idx="1"/>
          </p:nvPr>
        </p:nvSpPr>
        <p:spPr>
          <a:xfrm>
            <a:off x="1207850" y="2257424"/>
            <a:ext cx="3792775" cy="2206623"/>
          </a:xfrm>
        </p:spPr>
        <p:txBody>
          <a:bodyPr/>
          <a:lstStyle/>
          <a:p>
            <a:r>
              <a:rPr lang="en-US" dirty="0"/>
              <a:t>You can access class attributes the same way:</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6" name="Picture 5"/>
          <p:cNvPicPr>
            <a:picLocks noChangeAspect="1"/>
          </p:cNvPicPr>
          <p:nvPr/>
        </p:nvPicPr>
        <p:blipFill>
          <a:blip r:embed="rId2"/>
          <a:stretch>
            <a:fillRect/>
          </a:stretch>
        </p:blipFill>
        <p:spPr>
          <a:xfrm>
            <a:off x="5338762" y="1719262"/>
            <a:ext cx="2960745" cy="2452688"/>
          </a:xfrm>
          <a:prstGeom prst="rect">
            <a:avLst/>
          </a:prstGeom>
        </p:spPr>
      </p:pic>
    </p:spTree>
    <p:extLst>
      <p:ext uri="{BB962C8B-B14F-4D97-AF65-F5344CB8AC3E}">
        <p14:creationId xmlns:p14="http://schemas.microsoft.com/office/powerpoint/2010/main" val="4259592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Objectives</a:t>
            </a:r>
            <a:endParaRPr dirty="0"/>
          </a:p>
        </p:txBody>
      </p:sp>
      <p:sp>
        <p:nvSpPr>
          <p:cNvPr id="459" name="Google Shape;459;p35"/>
          <p:cNvSpPr txBox="1">
            <a:spLocks noGrp="1"/>
          </p:cNvSpPr>
          <p:nvPr>
            <p:ph type="body" idx="1"/>
          </p:nvPr>
        </p:nvSpPr>
        <p:spPr>
          <a:xfrm>
            <a:off x="1015999" y="1307692"/>
            <a:ext cx="7611211" cy="3278108"/>
          </a:xfrm>
          <a:prstGeom prst="rect">
            <a:avLst/>
          </a:prstGeom>
        </p:spPr>
        <p:txBody>
          <a:bodyPr spcFirstLastPara="1" wrap="square" lIns="0" tIns="0" rIns="0" bIns="0" anchor="t" anchorCtr="0">
            <a:noAutofit/>
          </a:bodyPr>
          <a:lstStyle/>
          <a:p>
            <a:r>
              <a:rPr lang="en-US" dirty="0"/>
              <a:t>OOP vocabulary</a:t>
            </a:r>
          </a:p>
          <a:p>
            <a:r>
              <a:rPr lang="en-US" dirty="0"/>
              <a:t>Creation of a classification</a:t>
            </a:r>
          </a:p>
          <a:p>
            <a:r>
              <a:rPr lang="en-US" dirty="0"/>
              <a:t>Class attributes</a:t>
            </a:r>
          </a:p>
          <a:p>
            <a:r>
              <a:rPr lang="en-US" dirty="0"/>
              <a:t>__</a:t>
            </a:r>
            <a:r>
              <a:rPr lang="en-US" dirty="0" err="1"/>
              <a:t>init</a:t>
            </a:r>
            <a:r>
              <a:rPr lang="en-US" dirty="0"/>
              <a:t>__()</a:t>
            </a:r>
          </a:p>
          <a:p>
            <a:r>
              <a:rPr lang="en-US"/>
              <a:t>Class </a:t>
            </a:r>
            <a:r>
              <a:rPr lang="en-US" dirty="0"/>
              <a:t>inheritance</a:t>
            </a:r>
          </a:p>
          <a:p>
            <a:r>
              <a:rPr lang="en-US" dirty="0"/>
              <a:t>The super() function</a:t>
            </a:r>
          </a:p>
          <a:p>
            <a:r>
              <a:rPr lang="en-US" dirty="0"/>
              <a:t>Exercises on OOP</a:t>
            </a:r>
          </a:p>
        </p:txBody>
      </p:sp>
      <p:sp>
        <p:nvSpPr>
          <p:cNvPr id="460" name="Google Shape;460;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929590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783625" cy="351300"/>
          </a:xfrm>
        </p:spPr>
        <p:txBody>
          <a:bodyPr/>
          <a:lstStyle/>
          <a:p>
            <a:r>
              <a:rPr lang="en-US" dirty="0"/>
              <a:t>Advantages of Using Classes </a:t>
            </a:r>
            <a:br>
              <a:rPr lang="en-US" dirty="0"/>
            </a:br>
            <a:r>
              <a:rPr lang="en-US" dirty="0"/>
              <a:t>to Organize Data</a:t>
            </a:r>
            <a:endParaRPr lang="ar-EG" dirty="0"/>
          </a:p>
        </p:txBody>
      </p:sp>
      <p:sp>
        <p:nvSpPr>
          <p:cNvPr id="3" name="Text Placeholder 2"/>
          <p:cNvSpPr>
            <a:spLocks noGrp="1"/>
          </p:cNvSpPr>
          <p:nvPr>
            <p:ph type="body" idx="1"/>
          </p:nvPr>
        </p:nvSpPr>
        <p:spPr>
          <a:xfrm>
            <a:off x="822087" y="1847862"/>
            <a:ext cx="3578463" cy="3033900"/>
          </a:xfrm>
        </p:spPr>
        <p:txBody>
          <a:bodyPr/>
          <a:lstStyle/>
          <a:p>
            <a:r>
              <a:rPr lang="en-US" dirty="0"/>
              <a:t>Instances are guaranteed to have the attributes you expect</a:t>
            </a:r>
          </a:p>
          <a:p>
            <a:endParaRPr lang="en-US" dirty="0"/>
          </a:p>
          <a:p>
            <a:r>
              <a:rPr lang="en-US" dirty="0"/>
              <a:t>The values of attributes can be changed dynamically</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1026" name="Picture 2" descr="Training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33713" y="214450"/>
            <a:ext cx="1282112" cy="12821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776226" y="2014349"/>
            <a:ext cx="3736079" cy="2343419"/>
          </a:xfrm>
          <a:prstGeom prst="rect">
            <a:avLst/>
          </a:prstGeom>
        </p:spPr>
      </p:pic>
    </p:spTree>
    <p:extLst>
      <p:ext uri="{BB962C8B-B14F-4D97-AF65-F5344CB8AC3E}">
        <p14:creationId xmlns:p14="http://schemas.microsoft.com/office/powerpoint/2010/main" val="426974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Instance Methods</a:t>
            </a:r>
            <a:endParaRPr lang="ar-EG" dirty="0"/>
          </a:p>
        </p:txBody>
      </p:sp>
      <p:sp>
        <p:nvSpPr>
          <p:cNvPr id="3" name="Text Placeholder 2"/>
          <p:cNvSpPr>
            <a:spLocks noGrp="1"/>
          </p:cNvSpPr>
          <p:nvPr>
            <p:ph type="body" idx="1"/>
          </p:nvPr>
        </p:nvSpPr>
        <p:spPr>
          <a:xfrm>
            <a:off x="636350" y="1551900"/>
            <a:ext cx="4135675" cy="3033900"/>
          </a:xfrm>
        </p:spPr>
        <p:txBody>
          <a:bodyPr/>
          <a:lstStyle/>
          <a:p>
            <a:r>
              <a:rPr lang="en-US" dirty="0"/>
              <a:t>Instance methods are </a:t>
            </a:r>
            <a:r>
              <a:rPr lang="en-US" b="1" dirty="0">
                <a:solidFill>
                  <a:srgbClr val="FFFF00"/>
                </a:solidFill>
              </a:rPr>
              <a:t>functions</a:t>
            </a:r>
            <a:r>
              <a:rPr lang="en-US" dirty="0"/>
              <a:t> that are defined </a:t>
            </a:r>
            <a:r>
              <a:rPr lang="en-US" b="1" dirty="0">
                <a:solidFill>
                  <a:srgbClr val="FFFF00"/>
                </a:solidFill>
              </a:rPr>
              <a:t>inside a class </a:t>
            </a:r>
            <a:r>
              <a:rPr lang="en-US" dirty="0"/>
              <a:t>and can only be called from an instance of that class. </a:t>
            </a:r>
          </a:p>
          <a:p>
            <a:r>
              <a:rPr lang="en-US" dirty="0"/>
              <a:t>Just like .__</a:t>
            </a:r>
            <a:r>
              <a:rPr lang="en-US" dirty="0" err="1"/>
              <a:t>init</a:t>
            </a:r>
            <a:r>
              <a:rPr lang="en-US" dirty="0"/>
              <a:t>__(), an instance method’s first parameter is always </a:t>
            </a:r>
            <a:r>
              <a:rPr lang="en-US" b="1" dirty="0">
                <a:solidFill>
                  <a:srgbClr val="FFFF00"/>
                </a:solidFill>
              </a:rPr>
              <a:t>self</a:t>
            </a:r>
            <a:r>
              <a:rPr lang="en-US" dirty="0"/>
              <a: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3"/>
          <a:stretch>
            <a:fillRect/>
          </a:stretch>
        </p:blipFill>
        <p:spPr>
          <a:xfrm>
            <a:off x="4767700" y="1657350"/>
            <a:ext cx="4048125" cy="2514600"/>
          </a:xfrm>
          <a:prstGeom prst="rect">
            <a:avLst/>
          </a:prstGeom>
        </p:spPr>
      </p:pic>
    </p:spTree>
    <p:extLst>
      <p:ext uri="{BB962C8B-B14F-4D97-AF65-F5344CB8AC3E}">
        <p14:creationId xmlns:p14="http://schemas.microsoft.com/office/powerpoint/2010/main" val="1304452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__</a:t>
            </a:r>
            <a:r>
              <a:rPr lang="en-GB" dirty="0" err="1"/>
              <a:t>str</a:t>
            </a:r>
            <a:r>
              <a:rPr lang="en-GB" dirty="0"/>
              <a:t>__()</a:t>
            </a:r>
            <a:endParaRPr lang="ar-EG" dirty="0"/>
          </a:p>
        </p:txBody>
      </p:sp>
      <p:sp>
        <p:nvSpPr>
          <p:cNvPr id="3" name="Text Placeholder 2"/>
          <p:cNvSpPr>
            <a:spLocks noGrp="1"/>
          </p:cNvSpPr>
          <p:nvPr>
            <p:ph type="body" idx="1"/>
          </p:nvPr>
        </p:nvSpPr>
        <p:spPr>
          <a:xfrm>
            <a:off x="407750" y="1551900"/>
            <a:ext cx="3878500" cy="3033900"/>
          </a:xfrm>
        </p:spPr>
        <p:txBody>
          <a:bodyPr/>
          <a:lstStyle/>
          <a:p>
            <a:r>
              <a:rPr lang="en-US" dirty="0"/>
              <a:t>This method returns the string representation of the object. </a:t>
            </a:r>
          </a:p>
          <a:p>
            <a:r>
              <a:rPr lang="en-US" dirty="0"/>
              <a:t>This method is called when </a:t>
            </a:r>
            <a:r>
              <a:rPr lang="en-US" b="1" dirty="0">
                <a:solidFill>
                  <a:srgbClr val="FFFF00"/>
                </a:solidFill>
              </a:rPr>
              <a:t>print() </a:t>
            </a:r>
            <a:r>
              <a:rPr lang="en-US" dirty="0"/>
              <a:t>or </a:t>
            </a:r>
            <a:r>
              <a:rPr lang="en-US" b="1" dirty="0" err="1">
                <a:solidFill>
                  <a:srgbClr val="FFFF00"/>
                </a:solidFill>
              </a:rPr>
              <a:t>str</a:t>
            </a:r>
            <a:r>
              <a:rPr lang="en-US" b="1" dirty="0">
                <a:solidFill>
                  <a:srgbClr val="FFFF00"/>
                </a:solidFill>
              </a:rPr>
              <a:t>() </a:t>
            </a:r>
            <a:r>
              <a:rPr lang="en-US" dirty="0"/>
              <a:t>function is invoked on an object. </a:t>
            </a:r>
          </a:p>
          <a:p>
            <a:r>
              <a:rPr lang="en-US" dirty="0"/>
              <a:t>This method must return the String object.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3"/>
          <a:stretch>
            <a:fillRect/>
          </a:stretch>
        </p:blipFill>
        <p:spPr>
          <a:xfrm>
            <a:off x="4796337" y="549581"/>
            <a:ext cx="3333750" cy="657225"/>
          </a:xfrm>
          <a:prstGeom prst="rect">
            <a:avLst/>
          </a:prstGeom>
        </p:spPr>
      </p:pic>
      <p:pic>
        <p:nvPicPr>
          <p:cNvPr id="6" name="Picture 5"/>
          <p:cNvPicPr>
            <a:picLocks noChangeAspect="1"/>
          </p:cNvPicPr>
          <p:nvPr/>
        </p:nvPicPr>
        <p:blipFill>
          <a:blip r:embed="rId4"/>
          <a:stretch>
            <a:fillRect/>
          </a:stretch>
        </p:blipFill>
        <p:spPr>
          <a:xfrm>
            <a:off x="4353425" y="1333500"/>
            <a:ext cx="4219575" cy="3657600"/>
          </a:xfrm>
          <a:prstGeom prst="rect">
            <a:avLst/>
          </a:prstGeom>
        </p:spPr>
      </p:pic>
    </p:spTree>
    <p:extLst>
      <p:ext uri="{BB962C8B-B14F-4D97-AF65-F5344CB8AC3E}">
        <p14:creationId xmlns:p14="http://schemas.microsoft.com/office/powerpoint/2010/main" val="307733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Dunder</a:t>
            </a:r>
            <a:r>
              <a:rPr lang="en-GB" dirty="0"/>
              <a:t> Methods</a:t>
            </a:r>
            <a:endParaRPr lang="ar-EG" dirty="0"/>
          </a:p>
        </p:txBody>
      </p:sp>
      <p:sp>
        <p:nvSpPr>
          <p:cNvPr id="3" name="Text Placeholder 2"/>
          <p:cNvSpPr>
            <a:spLocks noGrp="1"/>
          </p:cNvSpPr>
          <p:nvPr>
            <p:ph type="body" idx="1"/>
          </p:nvPr>
        </p:nvSpPr>
        <p:spPr>
          <a:xfrm>
            <a:off x="836376" y="1551900"/>
            <a:ext cx="4321412" cy="3033900"/>
          </a:xfrm>
        </p:spPr>
        <p:txBody>
          <a:bodyPr/>
          <a:lstStyle/>
          <a:p>
            <a:r>
              <a:rPr lang="en-US" dirty="0"/>
              <a:t>Methods like .__</a:t>
            </a:r>
            <a:r>
              <a:rPr lang="en-US" dirty="0" err="1"/>
              <a:t>init</a:t>
            </a:r>
            <a:r>
              <a:rPr lang="en-US" dirty="0"/>
              <a:t>__() and .__</a:t>
            </a:r>
            <a:r>
              <a:rPr lang="en-US" dirty="0" err="1"/>
              <a:t>str</a:t>
            </a:r>
            <a:r>
              <a:rPr lang="en-US" dirty="0"/>
              <a:t>__() are called </a:t>
            </a:r>
            <a:r>
              <a:rPr lang="en-US" dirty="0" err="1"/>
              <a:t>dunder</a:t>
            </a:r>
            <a:r>
              <a:rPr lang="en-US" dirty="0"/>
              <a:t> methods because they begin and end with double underscores. </a:t>
            </a:r>
          </a:p>
          <a:p>
            <a:endParaRPr lang="en-US" dirty="0"/>
          </a:p>
          <a:p>
            <a:r>
              <a:rPr lang="en-US" dirty="0"/>
              <a:t>There are many </a:t>
            </a:r>
            <a:r>
              <a:rPr lang="en-US" dirty="0" err="1"/>
              <a:t>dunder</a:t>
            </a:r>
            <a:r>
              <a:rPr lang="en-US" dirty="0"/>
              <a:t> methods that you can use to customize classes in Python. </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2050" name="Picture 2" descr="Most Common Python Functions. Using real data to see which Python… | by  Made-Up Masters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287" y="1337586"/>
            <a:ext cx="1764963" cy="342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823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Class inheritance</a:t>
            </a:r>
          </a:p>
        </p:txBody>
      </p:sp>
    </p:spTree>
    <p:extLst>
      <p:ext uri="{BB962C8B-B14F-4D97-AF65-F5344CB8AC3E}">
        <p14:creationId xmlns:p14="http://schemas.microsoft.com/office/powerpoint/2010/main" val="2920836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 From Other Classes in Python</a:t>
            </a:r>
            <a:endParaRPr lang="ar-EG" dirty="0"/>
          </a:p>
        </p:txBody>
      </p:sp>
      <p:sp>
        <p:nvSpPr>
          <p:cNvPr id="3" name="Text Placeholder 2"/>
          <p:cNvSpPr>
            <a:spLocks noGrp="1"/>
          </p:cNvSpPr>
          <p:nvPr>
            <p:ph type="body" idx="1"/>
          </p:nvPr>
        </p:nvSpPr>
        <p:spPr>
          <a:xfrm>
            <a:off x="1207850" y="1430148"/>
            <a:ext cx="6728400" cy="984440"/>
          </a:xfrm>
        </p:spPr>
        <p:txBody>
          <a:bodyPr/>
          <a:lstStyle/>
          <a:p>
            <a:r>
              <a:rPr lang="en-US" b="1" dirty="0">
                <a:solidFill>
                  <a:srgbClr val="FFFF00"/>
                </a:solidFill>
              </a:rPr>
              <a:t>Inheritance</a:t>
            </a:r>
            <a:r>
              <a:rPr lang="en-US" dirty="0"/>
              <a:t> is the process by which one class takes on the attributes and methods of another.</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5" name="Rounded Rectangle 4"/>
          <p:cNvSpPr/>
          <p:nvPr/>
        </p:nvSpPr>
        <p:spPr>
          <a:xfrm>
            <a:off x="5171802" y="2678434"/>
            <a:ext cx="2764448" cy="954071"/>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4">
                    <a:lumMod val="20000"/>
                    <a:lumOff val="80000"/>
                  </a:schemeClr>
                </a:solidFill>
                <a:latin typeface="Saira SemiCondensed Medium" panose="020B0604020202020204" charset="0"/>
                <a:cs typeface="Saira SemiCondensed Medium" panose="020B0604020202020204" charset="0"/>
              </a:rPr>
              <a:t>parent classes</a:t>
            </a:r>
          </a:p>
        </p:txBody>
      </p:sp>
      <p:sp>
        <p:nvSpPr>
          <p:cNvPr id="6" name="Rounded Rectangle 5"/>
          <p:cNvSpPr/>
          <p:nvPr/>
        </p:nvSpPr>
        <p:spPr>
          <a:xfrm>
            <a:off x="1053489" y="2678434"/>
            <a:ext cx="2764448" cy="954071"/>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4">
                    <a:lumMod val="20000"/>
                    <a:lumOff val="80000"/>
                  </a:schemeClr>
                </a:solidFill>
                <a:latin typeface="Saira SemiCondensed Medium" panose="020B0604020202020204" charset="0"/>
                <a:cs typeface="Saira SemiCondensed Medium" panose="020B0604020202020204" charset="0"/>
              </a:rPr>
              <a:t>child classes</a:t>
            </a:r>
          </a:p>
        </p:txBody>
      </p:sp>
      <p:sp>
        <p:nvSpPr>
          <p:cNvPr id="7" name="Rectangle 6"/>
          <p:cNvSpPr/>
          <p:nvPr/>
        </p:nvSpPr>
        <p:spPr>
          <a:xfrm>
            <a:off x="903081" y="3742462"/>
            <a:ext cx="3065263" cy="461665"/>
          </a:xfrm>
          <a:prstGeom prst="rect">
            <a:avLst/>
          </a:prstGeom>
        </p:spPr>
        <p:txBody>
          <a:bodyPr wrap="none">
            <a:spAutoFit/>
          </a:bodyPr>
          <a:lstStyle/>
          <a:p>
            <a:pPr algn="ctr"/>
            <a:r>
              <a:rPr lang="en-GB" sz="2400" dirty="0">
                <a:solidFill>
                  <a:schemeClr val="dk1"/>
                </a:solidFill>
                <a:latin typeface="Inria Sans Light"/>
                <a:ea typeface="Inria Sans Light"/>
                <a:cs typeface="Inria Sans Light"/>
                <a:sym typeface="Inria Sans Light"/>
              </a:rPr>
              <a:t>Newly formed classes </a:t>
            </a:r>
            <a:endParaRPr lang="ar-EG" sz="2400" dirty="0">
              <a:solidFill>
                <a:schemeClr val="dk1"/>
              </a:solidFill>
              <a:latin typeface="Inria Sans Light"/>
              <a:ea typeface="Inria Sans Light"/>
              <a:cs typeface="Inria Sans Light"/>
              <a:sym typeface="Inria Sans Light"/>
            </a:endParaRPr>
          </a:p>
        </p:txBody>
      </p:sp>
      <p:sp>
        <p:nvSpPr>
          <p:cNvPr id="8" name="Rectangle 7"/>
          <p:cNvSpPr/>
          <p:nvPr/>
        </p:nvSpPr>
        <p:spPr>
          <a:xfrm>
            <a:off x="5387154" y="3696296"/>
            <a:ext cx="2348720" cy="1200329"/>
          </a:xfrm>
          <a:prstGeom prst="rect">
            <a:avLst/>
          </a:prstGeom>
        </p:spPr>
        <p:txBody>
          <a:bodyPr wrap="none">
            <a:spAutoFit/>
          </a:bodyPr>
          <a:lstStyle/>
          <a:p>
            <a:pPr algn="ctr"/>
            <a:r>
              <a:rPr lang="en-US" sz="2400" dirty="0">
                <a:solidFill>
                  <a:schemeClr val="dk1"/>
                </a:solidFill>
                <a:latin typeface="Inria Sans Light"/>
                <a:ea typeface="Inria Sans Light"/>
                <a:cs typeface="Inria Sans Light"/>
              </a:rPr>
              <a:t>the classes that </a:t>
            </a:r>
          </a:p>
          <a:p>
            <a:pPr algn="ctr"/>
            <a:r>
              <a:rPr lang="en-US" sz="2400" dirty="0">
                <a:solidFill>
                  <a:schemeClr val="dk1"/>
                </a:solidFill>
                <a:latin typeface="Inria Sans Light"/>
                <a:ea typeface="Inria Sans Light"/>
                <a:cs typeface="Inria Sans Light"/>
              </a:rPr>
              <a:t>child classes </a:t>
            </a:r>
          </a:p>
          <a:p>
            <a:pPr algn="ctr"/>
            <a:r>
              <a:rPr lang="en-US" sz="2400" dirty="0">
                <a:solidFill>
                  <a:schemeClr val="dk1"/>
                </a:solidFill>
                <a:latin typeface="Inria Sans Light"/>
                <a:ea typeface="Inria Sans Light"/>
                <a:cs typeface="Inria Sans Light"/>
              </a:rPr>
              <a:t>are derived from</a:t>
            </a:r>
            <a:endParaRPr lang="ar-EG" sz="2400" dirty="0">
              <a:solidFill>
                <a:schemeClr val="dk1"/>
              </a:solidFill>
              <a:latin typeface="Inria Sans Light"/>
              <a:ea typeface="Inria Sans Light"/>
              <a:cs typeface="Inria Sans Light"/>
            </a:endParaRPr>
          </a:p>
        </p:txBody>
      </p:sp>
    </p:spTree>
    <p:extLst>
      <p:ext uri="{BB962C8B-B14F-4D97-AF65-F5344CB8AC3E}">
        <p14:creationId xmlns:p14="http://schemas.microsoft.com/office/powerpoint/2010/main" val="166673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Child classes</a:t>
            </a:r>
            <a:endParaRPr lang="ar-EG" dirty="0"/>
          </a:p>
        </p:txBody>
      </p:sp>
      <p:sp>
        <p:nvSpPr>
          <p:cNvPr id="3" name="Text Placeholder 2"/>
          <p:cNvSpPr>
            <a:spLocks noGrp="1"/>
          </p:cNvSpPr>
          <p:nvPr>
            <p:ph type="body" idx="1"/>
          </p:nvPr>
        </p:nvSpPr>
        <p:spPr>
          <a:xfrm>
            <a:off x="736362" y="1632798"/>
            <a:ext cx="4678601" cy="3155652"/>
          </a:xfrm>
        </p:spPr>
        <p:txBody>
          <a:bodyPr/>
          <a:lstStyle/>
          <a:p>
            <a:r>
              <a:rPr lang="en-US" dirty="0"/>
              <a:t>Child classes can override or extend the attributes and methods of parent classes.</a:t>
            </a:r>
          </a:p>
          <a:p>
            <a:endParaRPr lang="en-US" dirty="0"/>
          </a:p>
          <a:p>
            <a:r>
              <a:rPr lang="en-US" dirty="0"/>
              <a:t>Child classes inherit all of the parent’s attributes and methods but can also specify attributes and methods that are unique to themselves.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5122" name="Picture 2" descr="Learning Python: Unit 7,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694" y="2216330"/>
            <a:ext cx="3020481" cy="198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7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Child classes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5" name="Rounded Rectangle 4"/>
          <p:cNvSpPr/>
          <p:nvPr/>
        </p:nvSpPr>
        <p:spPr>
          <a:xfrm>
            <a:off x="5179290" y="1520562"/>
            <a:ext cx="2764448" cy="694001"/>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4">
                    <a:lumMod val="20000"/>
                    <a:lumOff val="80000"/>
                  </a:schemeClr>
                </a:solidFill>
                <a:latin typeface="Saira SemiCondensed Medium" panose="020B0604020202020204" charset="0"/>
                <a:cs typeface="Saira SemiCondensed Medium" panose="020B0604020202020204" charset="0"/>
              </a:rPr>
              <a:t>extend</a:t>
            </a:r>
          </a:p>
        </p:txBody>
      </p:sp>
      <p:sp>
        <p:nvSpPr>
          <p:cNvPr id="6" name="Rounded Rectangle 5"/>
          <p:cNvSpPr/>
          <p:nvPr/>
        </p:nvSpPr>
        <p:spPr>
          <a:xfrm>
            <a:off x="1053488" y="1520562"/>
            <a:ext cx="2764448" cy="694001"/>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4">
                    <a:lumMod val="20000"/>
                    <a:lumOff val="80000"/>
                  </a:schemeClr>
                </a:solidFill>
                <a:latin typeface="Saira SemiCondensed Medium" panose="020B0604020202020204" charset="0"/>
                <a:cs typeface="Saira SemiCondensed Medium" panose="020B0604020202020204" charset="0"/>
              </a:rPr>
              <a:t>override</a:t>
            </a:r>
          </a:p>
        </p:txBody>
      </p:sp>
      <p:sp>
        <p:nvSpPr>
          <p:cNvPr id="7" name="Rectangle 6"/>
          <p:cNvSpPr/>
          <p:nvPr/>
        </p:nvSpPr>
        <p:spPr>
          <a:xfrm>
            <a:off x="560386" y="2277476"/>
            <a:ext cx="4124637" cy="2031325"/>
          </a:xfrm>
          <a:prstGeom prst="rect">
            <a:avLst/>
          </a:prstGeom>
        </p:spPr>
        <p:txBody>
          <a:bodyPr wrap="square">
            <a:spAutoFit/>
          </a:bodyPr>
          <a:lstStyle/>
          <a:p>
            <a:r>
              <a:rPr lang="en-US" sz="1800" dirty="0">
                <a:solidFill>
                  <a:schemeClr val="dk1"/>
                </a:solidFill>
                <a:latin typeface="Inria Sans Light"/>
                <a:ea typeface="Inria Sans Light"/>
                <a:cs typeface="Inria Sans Light"/>
                <a:sym typeface="Inria Sans Light"/>
              </a:rPr>
              <a:t>You may have inherited your hair color from your mother. It’s an attribute you were born with. Let’s say you decide to color your hair purple. Assuming your mother doesn’t have purple hair, you’ve just </a:t>
            </a:r>
            <a:r>
              <a:rPr lang="en-US" sz="1800" b="1" dirty="0">
                <a:solidFill>
                  <a:srgbClr val="FFFF00"/>
                </a:solidFill>
                <a:latin typeface="Inria Sans Light"/>
                <a:ea typeface="Inria Sans Light"/>
                <a:cs typeface="Inria Sans Light"/>
                <a:sym typeface="Inria Sans Light"/>
              </a:rPr>
              <a:t>overridden the hair color attribute</a:t>
            </a:r>
            <a:r>
              <a:rPr lang="en-US" sz="1800" dirty="0">
                <a:solidFill>
                  <a:schemeClr val="dk1"/>
                </a:solidFill>
                <a:latin typeface="Inria Sans Light"/>
                <a:ea typeface="Inria Sans Light"/>
                <a:cs typeface="Inria Sans Light"/>
                <a:sym typeface="Inria Sans Light"/>
              </a:rPr>
              <a:t> that you inherited from your mom.</a:t>
            </a:r>
            <a:endParaRPr lang="ar-EG" sz="1800" dirty="0">
              <a:solidFill>
                <a:schemeClr val="dk1"/>
              </a:solidFill>
              <a:latin typeface="Inria Sans Light"/>
              <a:ea typeface="Inria Sans Light"/>
              <a:cs typeface="Inria Sans Light"/>
              <a:sym typeface="Inria Sans Light"/>
            </a:endParaRPr>
          </a:p>
        </p:txBody>
      </p:sp>
      <p:sp>
        <p:nvSpPr>
          <p:cNvPr id="10" name="Rectangle 9"/>
          <p:cNvSpPr/>
          <p:nvPr/>
        </p:nvSpPr>
        <p:spPr>
          <a:xfrm>
            <a:off x="4685023" y="2277476"/>
            <a:ext cx="4124637" cy="2308324"/>
          </a:xfrm>
          <a:prstGeom prst="rect">
            <a:avLst/>
          </a:prstGeom>
        </p:spPr>
        <p:txBody>
          <a:bodyPr wrap="square">
            <a:spAutoFit/>
          </a:bodyPr>
          <a:lstStyle/>
          <a:p>
            <a:r>
              <a:rPr lang="en-US" sz="1800" dirty="0">
                <a:solidFill>
                  <a:schemeClr val="dk1"/>
                </a:solidFill>
                <a:latin typeface="Inria Sans Light"/>
                <a:ea typeface="Inria Sans Light"/>
                <a:cs typeface="Inria Sans Light"/>
                <a:sym typeface="Inria Sans Light"/>
              </a:rPr>
              <a:t>You also inherit, in a sense, your language from your parents. If your parents speak English, then you’ll also speak English. Now imagine you decide to </a:t>
            </a:r>
            <a:r>
              <a:rPr lang="en-US" sz="1800" b="1" dirty="0">
                <a:solidFill>
                  <a:srgbClr val="FFFF00"/>
                </a:solidFill>
                <a:latin typeface="Inria Sans Light"/>
                <a:ea typeface="Inria Sans Light"/>
                <a:cs typeface="Inria Sans Light"/>
                <a:sym typeface="Inria Sans Light"/>
              </a:rPr>
              <a:t>learn a second language, like German</a:t>
            </a:r>
            <a:r>
              <a:rPr lang="en-US" sz="1800" dirty="0">
                <a:solidFill>
                  <a:schemeClr val="dk1"/>
                </a:solidFill>
                <a:latin typeface="Inria Sans Light"/>
                <a:ea typeface="Inria Sans Light"/>
                <a:cs typeface="Inria Sans Light"/>
                <a:sym typeface="Inria Sans Light"/>
              </a:rPr>
              <a:t>. In this case you’ve extended your attributes because you’ve added an attribute that your parents don’t have.</a:t>
            </a:r>
            <a:endParaRPr lang="ar-EG" sz="1800" dirty="0">
              <a:solidFill>
                <a:schemeClr val="dk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3364643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a:t>
            </a:r>
            <a:endParaRPr lang="ar-EG" dirty="0"/>
          </a:p>
        </p:txBody>
      </p:sp>
      <p:sp>
        <p:nvSpPr>
          <p:cNvPr id="3" name="Text Placeholder 2"/>
          <p:cNvSpPr>
            <a:spLocks noGrp="1"/>
          </p:cNvSpPr>
          <p:nvPr>
            <p:ph type="body" idx="1"/>
          </p:nvPr>
        </p:nvSpPr>
        <p:spPr>
          <a:xfrm>
            <a:off x="664925" y="1551900"/>
            <a:ext cx="4592875" cy="3033900"/>
          </a:xfrm>
        </p:spPr>
        <p:txBody>
          <a:bodyPr/>
          <a:lstStyle/>
          <a:p>
            <a:r>
              <a:rPr lang="en-US" dirty="0"/>
              <a:t>Pretend for a moment that you’re at a dog park. There are many dogs of different breeds at the park, all engaging in various dog behaviors.</a:t>
            </a:r>
          </a:p>
          <a:p>
            <a:endParaRPr lang="en-US" dirty="0"/>
          </a:p>
          <a:p>
            <a:r>
              <a:rPr lang="en-US" dirty="0"/>
              <a:t>Suppose now that you want to model the dog park with Python classes.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6148" name="Picture 4" descr="Dog park GIF - Find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6491" y="2200275"/>
            <a:ext cx="3419334" cy="192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852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endParaRPr lang="ar-EG" dirty="0"/>
          </a:p>
        </p:txBody>
      </p:sp>
      <p:sp>
        <p:nvSpPr>
          <p:cNvPr id="3" name="Text Placeholder 2"/>
          <p:cNvSpPr>
            <a:spLocks noGrp="1"/>
          </p:cNvSpPr>
          <p:nvPr>
            <p:ph type="body" idx="1"/>
          </p:nvPr>
        </p:nvSpPr>
        <p:spPr>
          <a:xfrm>
            <a:off x="779275" y="1551900"/>
            <a:ext cx="3792775" cy="3033900"/>
          </a:xfrm>
        </p:spPr>
        <p:txBody>
          <a:bodyPr/>
          <a:lstStyle/>
          <a:p>
            <a:r>
              <a:rPr lang="en-US" dirty="0"/>
              <a:t>The Dog class we wrote before can distinguish dogs by name and age but not by breed.</a:t>
            </a:r>
          </a:p>
          <a:p>
            <a:endParaRPr lang="en-US" dirty="0"/>
          </a:p>
          <a:p>
            <a:r>
              <a:rPr lang="en-US" dirty="0"/>
              <a:t>We can add a .</a:t>
            </a:r>
            <a:r>
              <a:rPr lang="en-US" b="1" dirty="0">
                <a:solidFill>
                  <a:srgbClr val="FFFF00"/>
                </a:solidFill>
              </a:rPr>
              <a:t>breed</a:t>
            </a:r>
            <a:r>
              <a:rPr lang="en-US" dirty="0"/>
              <a:t> attribute: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4632948" y="1685925"/>
            <a:ext cx="4182877" cy="2633663"/>
          </a:xfrm>
          <a:prstGeom prst="rect">
            <a:avLst/>
          </a:prstGeom>
        </p:spPr>
      </p:pic>
    </p:spTree>
    <p:extLst>
      <p:ext uri="{BB962C8B-B14F-4D97-AF65-F5344CB8AC3E}">
        <p14:creationId xmlns:p14="http://schemas.microsoft.com/office/powerpoint/2010/main" val="23677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OOP vocabulary</a:t>
            </a:r>
          </a:p>
        </p:txBody>
      </p:sp>
    </p:spTree>
    <p:extLst>
      <p:ext uri="{BB962C8B-B14F-4D97-AF65-F5344CB8AC3E}">
        <p14:creationId xmlns:p14="http://schemas.microsoft.com/office/powerpoint/2010/main" val="3239036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7" name="Text Placeholder 6"/>
          <p:cNvSpPr>
            <a:spLocks noGrp="1"/>
          </p:cNvSpPr>
          <p:nvPr>
            <p:ph type="body" idx="1"/>
          </p:nvPr>
        </p:nvSpPr>
        <p:spPr>
          <a:xfrm>
            <a:off x="386199" y="1660791"/>
            <a:ext cx="3049825" cy="3033900"/>
          </a:xfrm>
        </p:spPr>
        <p:txBody>
          <a:bodyPr/>
          <a:lstStyle/>
          <a:p>
            <a:r>
              <a:rPr lang="en-US" sz="2000" b="1" dirty="0">
                <a:solidFill>
                  <a:srgbClr val="FFFF00"/>
                </a:solidFill>
              </a:rPr>
              <a:t>Each breed of dog has slightly different behaviors. </a:t>
            </a:r>
          </a:p>
          <a:p>
            <a:r>
              <a:rPr lang="en-US" sz="2000" dirty="0"/>
              <a:t>For example, bulldogs have a low bark that sounds like woof, but dachshunds have a higher-pitched bark that sounds more like yap.</a:t>
            </a:r>
            <a:endParaRPr lang="ar-EG" sz="2000" dirty="0"/>
          </a:p>
        </p:txBody>
      </p:sp>
      <p:sp>
        <p:nvSpPr>
          <p:cNvPr id="9" name="AutoShape 4" descr="45 Names For Female Bulldogs"/>
          <p:cNvSpPr>
            <a:spLocks noChangeAspect="1" noChangeArrowheads="1"/>
          </p:cNvSpPr>
          <p:nvPr/>
        </p:nvSpPr>
        <p:spPr bwMode="auto">
          <a:xfrm>
            <a:off x="155575" y="-860425"/>
            <a:ext cx="2400300"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pic>
        <p:nvPicPr>
          <p:cNvPr id="10" name="Picture 9"/>
          <p:cNvPicPr>
            <a:picLocks noChangeAspect="1"/>
          </p:cNvPicPr>
          <p:nvPr/>
        </p:nvPicPr>
        <p:blipFill>
          <a:blip r:embed="rId2"/>
          <a:stretch>
            <a:fillRect/>
          </a:stretch>
        </p:blipFill>
        <p:spPr>
          <a:xfrm>
            <a:off x="6461605" y="2988024"/>
            <a:ext cx="2083137" cy="1800426"/>
          </a:xfrm>
          <a:prstGeom prst="rect">
            <a:avLst/>
          </a:prstGeom>
        </p:spPr>
      </p:pic>
      <p:pic>
        <p:nvPicPr>
          <p:cNvPr id="11" name="Picture 10"/>
          <p:cNvPicPr>
            <a:picLocks noChangeAspect="1"/>
          </p:cNvPicPr>
          <p:nvPr/>
        </p:nvPicPr>
        <p:blipFill>
          <a:blip r:embed="rId3"/>
          <a:stretch>
            <a:fillRect/>
          </a:stretch>
        </p:blipFill>
        <p:spPr>
          <a:xfrm>
            <a:off x="3679608" y="2649494"/>
            <a:ext cx="2538412" cy="1537552"/>
          </a:xfrm>
          <a:prstGeom prst="rect">
            <a:avLst/>
          </a:prstGeom>
        </p:spPr>
      </p:pic>
      <p:pic>
        <p:nvPicPr>
          <p:cNvPr id="7176" name="Picture 8" descr="fox terrier jack russell terrier onlin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997" y="1207509"/>
            <a:ext cx="2563528" cy="144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7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7" name="Text Placeholder 6"/>
          <p:cNvSpPr>
            <a:spLocks noGrp="1"/>
          </p:cNvSpPr>
          <p:nvPr>
            <p:ph type="body" idx="1"/>
          </p:nvPr>
        </p:nvSpPr>
        <p:spPr>
          <a:xfrm>
            <a:off x="771962" y="1660791"/>
            <a:ext cx="3049825" cy="3033900"/>
          </a:xfrm>
        </p:spPr>
        <p:txBody>
          <a:bodyPr/>
          <a:lstStyle/>
          <a:p>
            <a:r>
              <a:rPr lang="en-US" dirty="0"/>
              <a:t>Using just the Dog class, you must supply a string for the sound argument of .speak() every time you call it on a Dog instance:</a:t>
            </a:r>
          </a:p>
          <a:p>
            <a:endParaRPr lang="en-US" dirty="0"/>
          </a:p>
        </p:txBody>
      </p:sp>
      <p:sp>
        <p:nvSpPr>
          <p:cNvPr id="9" name="AutoShape 4" descr="45 Names For Female Bulldogs"/>
          <p:cNvSpPr>
            <a:spLocks noChangeAspect="1" noChangeArrowheads="1"/>
          </p:cNvSpPr>
          <p:nvPr/>
        </p:nvSpPr>
        <p:spPr bwMode="auto">
          <a:xfrm>
            <a:off x="155575" y="-860425"/>
            <a:ext cx="2400300"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pic>
        <p:nvPicPr>
          <p:cNvPr id="3" name="Picture 2"/>
          <p:cNvPicPr>
            <a:picLocks noChangeAspect="1"/>
          </p:cNvPicPr>
          <p:nvPr/>
        </p:nvPicPr>
        <p:blipFill>
          <a:blip r:embed="rId3"/>
          <a:stretch>
            <a:fillRect/>
          </a:stretch>
        </p:blipFill>
        <p:spPr>
          <a:xfrm>
            <a:off x="4772025" y="1509079"/>
            <a:ext cx="2557463" cy="3185612"/>
          </a:xfrm>
          <a:prstGeom prst="rect">
            <a:avLst/>
          </a:prstGeom>
        </p:spPr>
      </p:pic>
    </p:spTree>
    <p:extLst>
      <p:ext uri="{BB962C8B-B14F-4D97-AF65-F5344CB8AC3E}">
        <p14:creationId xmlns:p14="http://schemas.microsoft.com/office/powerpoint/2010/main" val="146015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br>
              <a:rPr lang="en-GB" dirty="0"/>
            </a:br>
            <a:r>
              <a:rPr lang="en-GB" sz="2800" dirty="0">
                <a:solidFill>
                  <a:schemeClr val="accent6"/>
                </a:solidFill>
              </a:rPr>
              <a:t>Parent Classes vs Child Classes</a:t>
            </a:r>
            <a:br>
              <a:rPr lang="en-GB" sz="2800" dirty="0">
                <a:solidFill>
                  <a:schemeClr val="accent6"/>
                </a:solidFill>
              </a:rPr>
            </a:br>
            <a:endParaRPr lang="ar-EG" dirty="0">
              <a:solidFill>
                <a:schemeClr val="accent6"/>
              </a:solidFill>
            </a:endParaRPr>
          </a:p>
        </p:txBody>
      </p:sp>
      <p:sp>
        <p:nvSpPr>
          <p:cNvPr id="3" name="Text Placeholder 2"/>
          <p:cNvSpPr>
            <a:spLocks noGrp="1"/>
          </p:cNvSpPr>
          <p:nvPr>
            <p:ph type="body" idx="1"/>
          </p:nvPr>
        </p:nvSpPr>
        <p:spPr>
          <a:xfrm>
            <a:off x="579200" y="1551900"/>
            <a:ext cx="3735625" cy="3033900"/>
          </a:xfrm>
        </p:spPr>
        <p:txBody>
          <a:bodyPr/>
          <a:lstStyle/>
          <a:p>
            <a:r>
              <a:rPr lang="en-US" sz="2000" dirty="0"/>
              <a:t>Create a child class for each of the three breeds mentioned before: </a:t>
            </a:r>
          </a:p>
          <a:p>
            <a:pPr marL="114300" indent="0">
              <a:buNone/>
            </a:pPr>
            <a:r>
              <a:rPr lang="en-US" sz="2000" dirty="0"/>
              <a:t>1- Jack Russell Terrier, </a:t>
            </a:r>
          </a:p>
          <a:p>
            <a:pPr marL="114300" indent="0">
              <a:buNone/>
            </a:pPr>
            <a:r>
              <a:rPr lang="en-US" sz="2000" dirty="0"/>
              <a:t>2- Dachshund, </a:t>
            </a:r>
          </a:p>
          <a:p>
            <a:pPr marL="114300" indent="0">
              <a:buNone/>
            </a:pPr>
            <a:r>
              <a:rPr lang="en-US" sz="2000" dirty="0"/>
              <a:t>3- Bulldog.</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3"/>
          <a:stretch>
            <a:fillRect/>
          </a:stretch>
        </p:blipFill>
        <p:spPr>
          <a:xfrm>
            <a:off x="4439150" y="1443037"/>
            <a:ext cx="4076700" cy="2171700"/>
          </a:xfrm>
          <a:prstGeom prst="rect">
            <a:avLst/>
          </a:prstGeom>
        </p:spPr>
      </p:pic>
      <p:pic>
        <p:nvPicPr>
          <p:cNvPr id="6" name="Picture 5"/>
          <p:cNvPicPr>
            <a:picLocks noChangeAspect="1"/>
          </p:cNvPicPr>
          <p:nvPr/>
        </p:nvPicPr>
        <p:blipFill>
          <a:blip r:embed="rId4"/>
          <a:stretch>
            <a:fillRect/>
          </a:stretch>
        </p:blipFill>
        <p:spPr>
          <a:xfrm>
            <a:off x="2033838" y="3273975"/>
            <a:ext cx="2343150" cy="1514475"/>
          </a:xfrm>
          <a:prstGeom prst="rect">
            <a:avLst/>
          </a:prstGeom>
        </p:spPr>
      </p:pic>
    </p:spTree>
    <p:extLst>
      <p:ext uri="{BB962C8B-B14F-4D97-AF65-F5344CB8AC3E}">
        <p14:creationId xmlns:p14="http://schemas.microsoft.com/office/powerpoint/2010/main" val="584302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br>
              <a:rPr lang="en-GB" dirty="0"/>
            </a:br>
            <a:r>
              <a:rPr lang="en-GB" sz="2800" dirty="0">
                <a:solidFill>
                  <a:schemeClr val="accent6"/>
                </a:solidFill>
              </a:rPr>
              <a:t>Parent Classes vs Child Classes</a:t>
            </a:r>
            <a:br>
              <a:rPr lang="en-GB" sz="2800" dirty="0">
                <a:solidFill>
                  <a:schemeClr val="accent6"/>
                </a:solidFill>
              </a:rPr>
            </a:br>
            <a:endParaRPr lang="ar-EG" dirty="0">
              <a:solidFill>
                <a:schemeClr val="accent6"/>
              </a:solidFill>
            </a:endParaRPr>
          </a:p>
        </p:txBody>
      </p:sp>
      <p:sp>
        <p:nvSpPr>
          <p:cNvPr id="3" name="Text Placeholder 2"/>
          <p:cNvSpPr>
            <a:spLocks noGrp="1"/>
          </p:cNvSpPr>
          <p:nvPr>
            <p:ph type="body" idx="1"/>
          </p:nvPr>
        </p:nvSpPr>
        <p:spPr>
          <a:xfrm>
            <a:off x="579200" y="1551900"/>
            <a:ext cx="3735625" cy="3033900"/>
          </a:xfrm>
        </p:spPr>
        <p:txBody>
          <a:bodyPr/>
          <a:lstStyle/>
          <a:p>
            <a:r>
              <a:rPr lang="en-US" dirty="0"/>
              <a:t>Now you can instantiate some dogs of specific breeds.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7" name="Picture 6"/>
          <p:cNvPicPr>
            <a:picLocks noChangeAspect="1"/>
          </p:cNvPicPr>
          <p:nvPr/>
        </p:nvPicPr>
        <p:blipFill>
          <a:blip r:embed="rId3"/>
          <a:stretch>
            <a:fillRect/>
          </a:stretch>
        </p:blipFill>
        <p:spPr>
          <a:xfrm>
            <a:off x="4057700" y="2133599"/>
            <a:ext cx="4354723" cy="2338388"/>
          </a:xfrm>
          <a:prstGeom prst="rect">
            <a:avLst/>
          </a:prstGeom>
        </p:spPr>
      </p:pic>
    </p:spTree>
    <p:extLst>
      <p:ext uri="{BB962C8B-B14F-4D97-AF65-F5344CB8AC3E}">
        <p14:creationId xmlns:p14="http://schemas.microsoft.com/office/powerpoint/2010/main" val="349785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br>
              <a:rPr lang="en-GB" dirty="0"/>
            </a:br>
            <a:r>
              <a:rPr lang="en-GB" sz="2800" dirty="0">
                <a:solidFill>
                  <a:schemeClr val="accent6"/>
                </a:solidFill>
              </a:rPr>
              <a:t>Parent Classes vs Child Classes</a:t>
            </a:r>
            <a:br>
              <a:rPr lang="en-GB" sz="2800" dirty="0">
                <a:solidFill>
                  <a:schemeClr val="accent6"/>
                </a:solidFill>
              </a:rPr>
            </a:br>
            <a:endParaRPr lang="ar-EG" dirty="0">
              <a:solidFill>
                <a:schemeClr val="accent6"/>
              </a:solidFill>
            </a:endParaRPr>
          </a:p>
        </p:txBody>
      </p:sp>
      <p:sp>
        <p:nvSpPr>
          <p:cNvPr id="3" name="Text Placeholder 2"/>
          <p:cNvSpPr>
            <a:spLocks noGrp="1"/>
          </p:cNvSpPr>
          <p:nvPr>
            <p:ph type="body" idx="1"/>
          </p:nvPr>
        </p:nvSpPr>
        <p:spPr>
          <a:xfrm>
            <a:off x="1081643" y="2143125"/>
            <a:ext cx="3735625" cy="2442675"/>
          </a:xfrm>
        </p:spPr>
        <p:txBody>
          <a:bodyPr/>
          <a:lstStyle/>
          <a:p>
            <a:r>
              <a:rPr lang="en-US" dirty="0"/>
              <a:t>Instances of child classes </a:t>
            </a:r>
            <a:r>
              <a:rPr lang="en-US" b="1" dirty="0">
                <a:solidFill>
                  <a:srgbClr val="FFFF00"/>
                </a:solidFill>
              </a:rPr>
              <a:t>inherit all of the attributes and methods </a:t>
            </a:r>
            <a:r>
              <a:rPr lang="en-US" dirty="0"/>
              <a:t>of the parent class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3"/>
          <a:stretch>
            <a:fillRect/>
          </a:stretch>
        </p:blipFill>
        <p:spPr>
          <a:xfrm>
            <a:off x="5344024" y="1394737"/>
            <a:ext cx="2242639" cy="3430632"/>
          </a:xfrm>
          <a:prstGeom prst="rect">
            <a:avLst/>
          </a:prstGeom>
        </p:spPr>
      </p:pic>
    </p:spTree>
    <p:extLst>
      <p:ext uri="{BB962C8B-B14F-4D97-AF65-F5344CB8AC3E}">
        <p14:creationId xmlns:p14="http://schemas.microsoft.com/office/powerpoint/2010/main" val="2939899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br>
              <a:rPr lang="en-GB" dirty="0"/>
            </a:br>
            <a:r>
              <a:rPr lang="en-GB" sz="2800" dirty="0">
                <a:solidFill>
                  <a:schemeClr val="accent6"/>
                </a:solidFill>
              </a:rPr>
              <a:t>Parent Classes vs Child Classes</a:t>
            </a:r>
            <a:br>
              <a:rPr lang="en-GB" sz="2800" dirty="0">
                <a:solidFill>
                  <a:schemeClr val="accent6"/>
                </a:solidFill>
              </a:rPr>
            </a:br>
            <a:endParaRPr lang="ar-EG" dirty="0">
              <a:solidFill>
                <a:schemeClr val="accent6"/>
              </a:solidFill>
            </a:endParaRPr>
          </a:p>
        </p:txBody>
      </p:sp>
      <p:sp>
        <p:nvSpPr>
          <p:cNvPr id="3" name="Text Placeholder 2"/>
          <p:cNvSpPr>
            <a:spLocks noGrp="1"/>
          </p:cNvSpPr>
          <p:nvPr>
            <p:ph type="body" idx="1"/>
          </p:nvPr>
        </p:nvSpPr>
        <p:spPr>
          <a:xfrm>
            <a:off x="1081643" y="2143125"/>
            <a:ext cx="3735625" cy="2442675"/>
          </a:xfrm>
        </p:spPr>
        <p:txBody>
          <a:bodyPr/>
          <a:lstStyle/>
          <a:p>
            <a:r>
              <a:rPr lang="en-US" dirty="0"/>
              <a:t>To determine which class a given object belongs to, you can use the built-in </a:t>
            </a:r>
            <a:r>
              <a:rPr lang="en-US" b="1" dirty="0">
                <a:solidFill>
                  <a:srgbClr val="FFFF00"/>
                </a:solidFill>
              </a:rPr>
              <a:t>type()</a:t>
            </a:r>
            <a:endParaRPr lang="ar-EG" b="1" dirty="0">
              <a:solidFill>
                <a:srgbClr val="FFFF00"/>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6" name="Picture 5"/>
          <p:cNvPicPr>
            <a:picLocks noChangeAspect="1"/>
          </p:cNvPicPr>
          <p:nvPr/>
        </p:nvPicPr>
        <p:blipFill>
          <a:blip r:embed="rId3"/>
          <a:stretch>
            <a:fillRect/>
          </a:stretch>
        </p:blipFill>
        <p:spPr>
          <a:xfrm>
            <a:off x="5138736" y="1847850"/>
            <a:ext cx="3398827" cy="2166938"/>
          </a:xfrm>
          <a:prstGeom prst="rect">
            <a:avLst/>
          </a:prstGeom>
        </p:spPr>
      </p:pic>
    </p:spTree>
    <p:extLst>
      <p:ext uri="{BB962C8B-B14F-4D97-AF65-F5344CB8AC3E}">
        <p14:creationId xmlns:p14="http://schemas.microsoft.com/office/powerpoint/2010/main" val="3329209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isinstance</a:t>
            </a:r>
            <a:r>
              <a:rPr lang="en-GB" dirty="0"/>
              <a:t>()</a:t>
            </a:r>
            <a:endParaRPr lang="ar-EG" dirty="0"/>
          </a:p>
        </p:txBody>
      </p:sp>
      <p:sp>
        <p:nvSpPr>
          <p:cNvPr id="3" name="Text Placeholder 2"/>
          <p:cNvSpPr>
            <a:spLocks noGrp="1"/>
          </p:cNvSpPr>
          <p:nvPr>
            <p:ph type="body" idx="1"/>
          </p:nvPr>
        </p:nvSpPr>
        <p:spPr>
          <a:xfrm>
            <a:off x="1207849" y="1430148"/>
            <a:ext cx="3407013" cy="3033900"/>
          </a:xfrm>
        </p:spPr>
        <p:txBody>
          <a:bodyPr/>
          <a:lstStyle/>
          <a:p>
            <a:r>
              <a:rPr lang="en-US" dirty="0"/>
              <a:t>What if you want to determine if miles is also an instance of the Dog class? You can do this with the built-in </a:t>
            </a:r>
            <a:r>
              <a:rPr lang="en-US" dirty="0" err="1"/>
              <a:t>isinstane</a:t>
            </a:r>
            <a:r>
              <a:rPr lang="en-US" dirty="0"/>
              <a: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5" name="Picture 4"/>
          <p:cNvPicPr>
            <a:picLocks noChangeAspect="1"/>
          </p:cNvPicPr>
          <p:nvPr/>
        </p:nvPicPr>
        <p:blipFill>
          <a:blip r:embed="rId3"/>
          <a:stretch>
            <a:fillRect/>
          </a:stretch>
        </p:blipFill>
        <p:spPr>
          <a:xfrm>
            <a:off x="4980761" y="1861947"/>
            <a:ext cx="3659414" cy="2170302"/>
          </a:xfrm>
          <a:prstGeom prst="rect">
            <a:avLst/>
          </a:prstGeom>
        </p:spPr>
      </p:pic>
    </p:spTree>
    <p:extLst>
      <p:ext uri="{BB962C8B-B14F-4D97-AF65-F5344CB8AC3E}">
        <p14:creationId xmlns:p14="http://schemas.microsoft.com/office/powerpoint/2010/main" val="327144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432325" cy="351300"/>
          </a:xfrm>
        </p:spPr>
        <p:txBody>
          <a:bodyPr/>
          <a:lstStyle/>
          <a:p>
            <a:r>
              <a:rPr lang="en-US" dirty="0"/>
              <a:t>Extend the Functionality of a Parent Class</a:t>
            </a:r>
            <a:endParaRPr lang="ar-EG" dirty="0"/>
          </a:p>
        </p:txBody>
      </p:sp>
      <p:sp>
        <p:nvSpPr>
          <p:cNvPr id="3" name="Text Placeholder 2"/>
          <p:cNvSpPr>
            <a:spLocks noGrp="1"/>
          </p:cNvSpPr>
          <p:nvPr>
            <p:ph type="body" idx="1"/>
          </p:nvPr>
        </p:nvSpPr>
        <p:spPr>
          <a:xfrm>
            <a:off x="707788" y="1551900"/>
            <a:ext cx="3664188" cy="3033900"/>
          </a:xfrm>
        </p:spPr>
        <p:txBody>
          <a:bodyPr/>
          <a:lstStyle/>
          <a:p>
            <a:r>
              <a:rPr lang="en-US" dirty="0"/>
              <a:t>Since different breeds of dogs have slightly different barks, you want to provide a default value for the sound argument of their respective </a:t>
            </a:r>
            <a:r>
              <a:rPr lang="en-US" b="1" dirty="0">
                <a:solidFill>
                  <a:srgbClr val="FFFF00"/>
                </a:solidFill>
              </a:rPr>
              <a:t>.speak() </a:t>
            </a:r>
            <a:r>
              <a:rPr lang="en-US" dirty="0"/>
              <a:t>methods.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5" name="Picture 4"/>
          <p:cNvPicPr>
            <a:picLocks noChangeAspect="1"/>
          </p:cNvPicPr>
          <p:nvPr/>
        </p:nvPicPr>
        <p:blipFill>
          <a:blip r:embed="rId3"/>
          <a:stretch>
            <a:fillRect/>
          </a:stretch>
        </p:blipFill>
        <p:spPr>
          <a:xfrm>
            <a:off x="4600862" y="2076449"/>
            <a:ext cx="4390613" cy="2066926"/>
          </a:xfrm>
          <a:prstGeom prst="rect">
            <a:avLst/>
          </a:prstGeom>
        </p:spPr>
      </p:pic>
    </p:spTree>
    <p:extLst>
      <p:ext uri="{BB962C8B-B14F-4D97-AF65-F5344CB8AC3E}">
        <p14:creationId xmlns:p14="http://schemas.microsoft.com/office/powerpoint/2010/main" val="287827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432325" cy="351300"/>
          </a:xfrm>
        </p:spPr>
        <p:txBody>
          <a:bodyPr/>
          <a:lstStyle/>
          <a:p>
            <a:r>
              <a:rPr lang="en-US" dirty="0"/>
              <a:t>Inheritance </a:t>
            </a:r>
            <a:endParaRPr lang="ar-EG" dirty="0"/>
          </a:p>
        </p:txBody>
      </p:sp>
      <p:sp>
        <p:nvSpPr>
          <p:cNvPr id="3" name="Text Placeholder 2"/>
          <p:cNvSpPr>
            <a:spLocks noGrp="1"/>
          </p:cNvSpPr>
          <p:nvPr>
            <p:ph type="body" idx="1"/>
          </p:nvPr>
        </p:nvSpPr>
        <p:spPr>
          <a:xfrm>
            <a:off x="707788" y="1551900"/>
            <a:ext cx="3664188" cy="3033900"/>
          </a:xfrm>
        </p:spPr>
        <p:txBody>
          <a:bodyPr/>
          <a:lstStyle/>
          <a:p>
            <a:r>
              <a:rPr lang="en-US" dirty="0"/>
              <a:t>Changes to the parent class automatically propagate to child classes.</a:t>
            </a:r>
          </a:p>
          <a:p>
            <a:endParaRPr lang="en-US" dirty="0"/>
          </a:p>
          <a:p>
            <a:r>
              <a:rPr lang="en-US" dirty="0"/>
              <a:t>For example, change the string returned by .speak() in the Dog class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6" name="Picture 5"/>
          <p:cNvPicPr>
            <a:picLocks noChangeAspect="1"/>
          </p:cNvPicPr>
          <p:nvPr/>
        </p:nvPicPr>
        <p:blipFill>
          <a:blip r:embed="rId3"/>
          <a:stretch>
            <a:fillRect/>
          </a:stretch>
        </p:blipFill>
        <p:spPr>
          <a:xfrm>
            <a:off x="4620624" y="855506"/>
            <a:ext cx="4019550" cy="2667000"/>
          </a:xfrm>
          <a:prstGeom prst="rect">
            <a:avLst/>
          </a:prstGeom>
        </p:spPr>
      </p:pic>
      <p:pic>
        <p:nvPicPr>
          <p:cNvPr id="7" name="Picture 6"/>
          <p:cNvPicPr>
            <a:picLocks noChangeAspect="1"/>
          </p:cNvPicPr>
          <p:nvPr/>
        </p:nvPicPr>
        <p:blipFill>
          <a:blip r:embed="rId4"/>
          <a:stretch>
            <a:fillRect/>
          </a:stretch>
        </p:blipFill>
        <p:spPr>
          <a:xfrm>
            <a:off x="4620625" y="3687440"/>
            <a:ext cx="4019550" cy="733425"/>
          </a:xfrm>
          <a:prstGeom prst="rect">
            <a:avLst/>
          </a:prstGeom>
        </p:spPr>
      </p:pic>
      <p:sp>
        <p:nvSpPr>
          <p:cNvPr id="8" name="Rounded Rectangle 7"/>
          <p:cNvSpPr/>
          <p:nvPr/>
        </p:nvSpPr>
        <p:spPr>
          <a:xfrm>
            <a:off x="4900613" y="2571752"/>
            <a:ext cx="3471862" cy="900113"/>
          </a:xfrm>
          <a:prstGeom prst="roundRect">
            <a:avLst>
              <a:gd name="adj" fmla="val 249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4737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The super() function</a:t>
            </a:r>
          </a:p>
        </p:txBody>
      </p:sp>
    </p:spTree>
    <p:extLst>
      <p:ext uri="{BB962C8B-B14F-4D97-AF65-F5344CB8AC3E}">
        <p14:creationId xmlns:p14="http://schemas.microsoft.com/office/powerpoint/2010/main" val="81707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Object-Oriented Programming?</a:t>
            </a:r>
          </a:p>
        </p:txBody>
      </p:sp>
      <p:sp>
        <p:nvSpPr>
          <p:cNvPr id="3" name="Text Placeholder 2"/>
          <p:cNvSpPr>
            <a:spLocks noGrp="1"/>
          </p:cNvSpPr>
          <p:nvPr>
            <p:ph type="body" idx="1"/>
          </p:nvPr>
        </p:nvSpPr>
        <p:spPr>
          <a:xfrm>
            <a:off x="368495" y="1370111"/>
            <a:ext cx="6437550" cy="3033900"/>
          </a:xfrm>
        </p:spPr>
        <p:txBody>
          <a:bodyPr/>
          <a:lstStyle/>
          <a:p>
            <a:r>
              <a:rPr lang="en-US" dirty="0"/>
              <a:t>OOP is the dominant programming paradigm these days, having replaced the “structured,” procedural programming techniques that were developed in the 1970s. </a:t>
            </a:r>
          </a:p>
          <a:p>
            <a:r>
              <a:rPr lang="en-US" dirty="0"/>
              <a:t>An object-oriented program may thus be viewed as a collection of interacting objects, as opposed to the conventional model, in which a program is seen as a list of tasks (subroutines) to perform.</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6" name="Picture 4" descr="Best Object Oriented Programming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78782" y="1454727"/>
            <a:ext cx="1937042" cy="294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14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 </a:t>
            </a:r>
            <a:endParaRPr lang="ar-EG" dirty="0"/>
          </a:p>
        </p:txBody>
      </p:sp>
      <p:sp>
        <p:nvSpPr>
          <p:cNvPr id="3" name="Text Placeholder 2"/>
          <p:cNvSpPr>
            <a:spLocks noGrp="1"/>
          </p:cNvSpPr>
          <p:nvPr>
            <p:ph type="body" idx="1"/>
          </p:nvPr>
        </p:nvSpPr>
        <p:spPr>
          <a:xfrm>
            <a:off x="622062" y="1551900"/>
            <a:ext cx="5264388" cy="3033900"/>
          </a:xfrm>
        </p:spPr>
        <p:txBody>
          <a:bodyPr/>
          <a:lstStyle/>
          <a:p>
            <a:r>
              <a:rPr lang="en-US" sz="2000" dirty="0"/>
              <a:t>The super() function in Python makes class inheritance more manageable and extensible. </a:t>
            </a:r>
          </a:p>
          <a:p>
            <a:pPr marL="114300" indent="0">
              <a:buNone/>
            </a:pPr>
            <a:r>
              <a:rPr lang="en-US" sz="2000" b="1" u="sng" dirty="0">
                <a:solidFill>
                  <a:srgbClr val="FFFF00"/>
                </a:solidFill>
              </a:rPr>
              <a:t>The super() function has two major use cases:</a:t>
            </a:r>
          </a:p>
          <a:p>
            <a:endParaRPr lang="en-US" sz="2000" dirty="0"/>
          </a:p>
          <a:p>
            <a:r>
              <a:rPr lang="en-US" sz="2000" dirty="0"/>
              <a:t>To avoid the usage of the super (parent) class explicitly.</a:t>
            </a:r>
          </a:p>
          <a:p>
            <a:r>
              <a:rPr lang="en-US" sz="2000" dirty="0"/>
              <a:t>To enable multiple inheritances​.</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5" name="Picture 4"/>
          <p:cNvPicPr>
            <a:picLocks noChangeAspect="1"/>
          </p:cNvPicPr>
          <p:nvPr/>
        </p:nvPicPr>
        <p:blipFill>
          <a:blip r:embed="rId3"/>
          <a:stretch>
            <a:fillRect/>
          </a:stretch>
        </p:blipFill>
        <p:spPr>
          <a:xfrm>
            <a:off x="5835495" y="2271713"/>
            <a:ext cx="2980330" cy="1956712"/>
          </a:xfrm>
          <a:prstGeom prst="rect">
            <a:avLst/>
          </a:prstGeom>
        </p:spPr>
      </p:pic>
      <p:sp>
        <p:nvSpPr>
          <p:cNvPr id="6" name="Rectangle 5"/>
          <p:cNvSpPr/>
          <p:nvPr/>
        </p:nvSpPr>
        <p:spPr>
          <a:xfrm>
            <a:off x="493138" y="4407674"/>
            <a:ext cx="5636200" cy="523220"/>
          </a:xfrm>
          <a:prstGeom prst="rect">
            <a:avLst/>
          </a:prstGeom>
        </p:spPr>
        <p:txBody>
          <a:bodyPr wrap="square">
            <a:spAutoFit/>
          </a:bodyPr>
          <a:lstStyle/>
          <a:p>
            <a:r>
              <a:rPr lang="ar-EG" dirty="0">
                <a:hlinkClick r:id="rId4"/>
              </a:rPr>
              <a:t>https://www.educative.io/edpresso/what-is-super-in-python</a:t>
            </a:r>
            <a:endParaRPr lang="en-US" dirty="0"/>
          </a:p>
          <a:p>
            <a:endParaRPr lang="ar-EG" dirty="0"/>
          </a:p>
        </p:txBody>
      </p:sp>
    </p:spTree>
    <p:extLst>
      <p:ext uri="{BB962C8B-B14F-4D97-AF65-F5344CB8AC3E}">
        <p14:creationId xmlns:p14="http://schemas.microsoft.com/office/powerpoint/2010/main" val="2225738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Dog Park Example – Solution</a:t>
            </a:r>
            <a:r>
              <a:rPr lang="ar-EG" dirty="0"/>
              <a:t> </a:t>
            </a:r>
            <a:r>
              <a:rPr lang="en-US" dirty="0"/>
              <a:t> (cont.)</a:t>
            </a:r>
            <a:endParaRPr lang="ar-EG" dirty="0"/>
          </a:p>
        </p:txBody>
      </p:sp>
      <p:sp>
        <p:nvSpPr>
          <p:cNvPr id="3" name="Text Placeholder 2"/>
          <p:cNvSpPr>
            <a:spLocks noGrp="1"/>
          </p:cNvSpPr>
          <p:nvPr>
            <p:ph type="body" idx="1"/>
          </p:nvPr>
        </p:nvSpPr>
        <p:spPr>
          <a:xfrm>
            <a:off x="779275" y="1551900"/>
            <a:ext cx="3792775" cy="3033900"/>
          </a:xfrm>
        </p:spPr>
        <p:txBody>
          <a:bodyPr/>
          <a:lstStyle/>
          <a:p>
            <a:r>
              <a:rPr lang="en-US" dirty="0"/>
              <a:t>Calling .speak() on a </a:t>
            </a:r>
            <a:r>
              <a:rPr lang="en-US" dirty="0" err="1"/>
              <a:t>JackRussellTerrier</a:t>
            </a:r>
            <a:r>
              <a:rPr lang="en-US" dirty="0"/>
              <a:t> instance won’t show the new style of output: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6" name="Picture 5"/>
          <p:cNvPicPr>
            <a:picLocks noChangeAspect="1"/>
          </p:cNvPicPr>
          <p:nvPr/>
        </p:nvPicPr>
        <p:blipFill>
          <a:blip r:embed="rId3"/>
          <a:stretch>
            <a:fillRect/>
          </a:stretch>
        </p:blipFill>
        <p:spPr>
          <a:xfrm>
            <a:off x="5094611" y="2129331"/>
            <a:ext cx="3721214" cy="907046"/>
          </a:xfrm>
          <a:prstGeom prst="rect">
            <a:avLst/>
          </a:prstGeom>
        </p:spPr>
      </p:pic>
      <p:sp>
        <p:nvSpPr>
          <p:cNvPr id="7" name="TextBox 6"/>
          <p:cNvSpPr txBox="1"/>
          <p:nvPr/>
        </p:nvSpPr>
        <p:spPr>
          <a:xfrm>
            <a:off x="5566761" y="1694775"/>
            <a:ext cx="2553904" cy="400110"/>
          </a:xfrm>
          <a:prstGeom prst="rect">
            <a:avLst/>
          </a:prstGeom>
          <a:noFill/>
        </p:spPr>
        <p:txBody>
          <a:bodyPr wrap="none" rtlCol="1">
            <a:spAutoFit/>
          </a:bodyPr>
          <a:lstStyle/>
          <a:p>
            <a:pPr marL="114300">
              <a:buClr>
                <a:schemeClr val="accent4"/>
              </a:buClr>
              <a:buSzPts val="1800"/>
            </a:pPr>
            <a:r>
              <a:rPr lang="en-US" sz="2000" b="1" dirty="0">
                <a:solidFill>
                  <a:schemeClr val="accent6"/>
                </a:solidFill>
                <a:latin typeface="Inria Sans Light"/>
                <a:ea typeface="Inria Sans Light"/>
                <a:cs typeface="Inria Sans Light"/>
                <a:sym typeface="Inria Sans Light"/>
              </a:rPr>
              <a:t>The expected output</a:t>
            </a:r>
            <a:endParaRPr lang="ar-EG" sz="2000" b="1" dirty="0">
              <a:solidFill>
                <a:schemeClr val="accent6"/>
              </a:solidFill>
              <a:latin typeface="Inria Sans Light"/>
              <a:ea typeface="Inria Sans Light"/>
              <a:cs typeface="Inria Sans Light"/>
              <a:sym typeface="Inria Sans Light"/>
            </a:endParaRPr>
          </a:p>
        </p:txBody>
      </p:sp>
      <p:pic>
        <p:nvPicPr>
          <p:cNvPr id="8" name="Picture 7"/>
          <p:cNvPicPr>
            <a:picLocks noChangeAspect="1"/>
          </p:cNvPicPr>
          <p:nvPr/>
        </p:nvPicPr>
        <p:blipFill>
          <a:blip r:embed="rId4"/>
          <a:stretch>
            <a:fillRect/>
          </a:stretch>
        </p:blipFill>
        <p:spPr>
          <a:xfrm>
            <a:off x="4734117" y="3433365"/>
            <a:ext cx="4081708" cy="918675"/>
          </a:xfrm>
          <a:prstGeom prst="rect">
            <a:avLst/>
          </a:prstGeom>
        </p:spPr>
      </p:pic>
      <p:sp>
        <p:nvSpPr>
          <p:cNvPr id="9" name="TextBox 8"/>
          <p:cNvSpPr txBox="1"/>
          <p:nvPr/>
        </p:nvSpPr>
        <p:spPr>
          <a:xfrm>
            <a:off x="5615257" y="3033255"/>
            <a:ext cx="2679922" cy="400110"/>
          </a:xfrm>
          <a:prstGeom prst="rect">
            <a:avLst/>
          </a:prstGeom>
          <a:noFill/>
        </p:spPr>
        <p:txBody>
          <a:bodyPr wrap="square" rtlCol="1">
            <a:spAutoFit/>
          </a:bodyPr>
          <a:lstStyle/>
          <a:p>
            <a:pPr marL="114300" algn="ctr">
              <a:buClr>
                <a:schemeClr val="accent4"/>
              </a:buClr>
              <a:buSzPts val="1800"/>
            </a:pPr>
            <a:r>
              <a:rPr lang="en-US" sz="2000" b="1" dirty="0">
                <a:solidFill>
                  <a:schemeClr val="accent6"/>
                </a:solidFill>
                <a:latin typeface="Inria Sans Light"/>
                <a:ea typeface="Inria Sans Light"/>
                <a:cs typeface="Inria Sans Light"/>
                <a:sym typeface="Inria Sans Light"/>
              </a:rPr>
              <a:t>The output</a:t>
            </a:r>
            <a:endParaRPr lang="ar-EG" sz="2000" b="1" dirty="0">
              <a:solidFill>
                <a:schemeClr val="accent6"/>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3344380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Dog Park Example – Solution  (cont.)</a:t>
            </a:r>
            <a:endParaRPr lang="ar-EG" dirty="0"/>
          </a:p>
        </p:txBody>
      </p:sp>
      <p:sp>
        <p:nvSpPr>
          <p:cNvPr id="3" name="Text Placeholder 2"/>
          <p:cNvSpPr>
            <a:spLocks noGrp="1"/>
          </p:cNvSpPr>
          <p:nvPr>
            <p:ph type="body" idx="1"/>
          </p:nvPr>
        </p:nvSpPr>
        <p:spPr>
          <a:xfrm>
            <a:off x="436324" y="1551900"/>
            <a:ext cx="4135675" cy="3033900"/>
          </a:xfrm>
        </p:spPr>
        <p:txBody>
          <a:bodyPr/>
          <a:lstStyle/>
          <a:p>
            <a:r>
              <a:rPr lang="en-US" sz="2000" dirty="0"/>
              <a:t>Access the parent class from inside a method of a child class by using </a:t>
            </a:r>
            <a:r>
              <a:rPr lang="en-US" sz="2000" b="1" dirty="0">
                <a:solidFill>
                  <a:srgbClr val="FFFF66"/>
                </a:solidFill>
              </a:rPr>
              <a:t>super()</a:t>
            </a:r>
            <a:r>
              <a:rPr lang="en-US" sz="2000" dirty="0"/>
              <a:t>:</a:t>
            </a:r>
          </a:p>
          <a:p>
            <a:r>
              <a:rPr lang="en-US" sz="2000" dirty="0"/>
              <a:t>When you call super().speak(sound) inside </a:t>
            </a:r>
            <a:r>
              <a:rPr lang="en-US" sz="2000" dirty="0" err="1"/>
              <a:t>JackRussellTerrier</a:t>
            </a:r>
            <a:r>
              <a:rPr lang="en-US" sz="2000" dirty="0"/>
              <a:t>, Python searches the parent class, Dog, for a .speak() method and calls it with the variable sound.</a:t>
            </a:r>
          </a:p>
          <a:p>
            <a:endParaRPr lang="en-US" sz="2000" dirty="0"/>
          </a:p>
          <a:p>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5" name="Picture 4"/>
          <p:cNvPicPr>
            <a:picLocks noChangeAspect="1"/>
          </p:cNvPicPr>
          <p:nvPr/>
        </p:nvPicPr>
        <p:blipFill>
          <a:blip r:embed="rId3"/>
          <a:stretch>
            <a:fillRect/>
          </a:stretch>
        </p:blipFill>
        <p:spPr>
          <a:xfrm>
            <a:off x="4902982" y="1814512"/>
            <a:ext cx="3894356" cy="1990725"/>
          </a:xfrm>
          <a:prstGeom prst="rect">
            <a:avLst/>
          </a:prstGeom>
        </p:spPr>
      </p:pic>
    </p:spTree>
    <p:extLst>
      <p:ext uri="{BB962C8B-B14F-4D97-AF65-F5344CB8AC3E}">
        <p14:creationId xmlns:p14="http://schemas.microsoft.com/office/powerpoint/2010/main" val="2309593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46" name="Google Shape;446;p34"/>
          <p:cNvSpPr txBox="1">
            <a:spLocks noGrp="1"/>
          </p:cNvSpPr>
          <p:nvPr>
            <p:ph type="subTitle" idx="4294967295"/>
          </p:nvPr>
        </p:nvSpPr>
        <p:spPr>
          <a:xfrm>
            <a:off x="521771" y="2587394"/>
            <a:ext cx="4876107" cy="14776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407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783625" cy="351300"/>
          </a:xfrm>
        </p:spPr>
        <p:txBody>
          <a:bodyPr/>
          <a:lstStyle/>
          <a:p>
            <a:r>
              <a:rPr lang="en-US" dirty="0"/>
              <a:t>What is Object-Oriented Programming? (cont.)</a:t>
            </a:r>
          </a:p>
        </p:txBody>
      </p:sp>
      <p:sp>
        <p:nvSpPr>
          <p:cNvPr id="3" name="Text Placeholder 2"/>
          <p:cNvSpPr>
            <a:spLocks noGrp="1"/>
          </p:cNvSpPr>
          <p:nvPr>
            <p:ph type="body" idx="1"/>
          </p:nvPr>
        </p:nvSpPr>
        <p:spPr>
          <a:xfrm>
            <a:off x="368494" y="1370111"/>
            <a:ext cx="8453387" cy="3033900"/>
          </a:xfrm>
        </p:spPr>
        <p:txBody>
          <a:bodyPr/>
          <a:lstStyle/>
          <a:p>
            <a:r>
              <a:rPr lang="en-US" dirty="0"/>
              <a:t>In OOP, each object is capable of receiving messages, processing data, and sending messages to other objects. </a:t>
            </a:r>
          </a:p>
          <a:p>
            <a:r>
              <a:rPr lang="en-US" dirty="0"/>
              <a:t>Each object can be viewed as an independent 'machine' with a distinct role or responsibility. The actions (or "methods") on these objects are closely associated with the object.</a:t>
            </a:r>
          </a:p>
          <a:p>
            <a:r>
              <a:rPr lang="en-US" dirty="0"/>
              <a:t>An object-oriented program is made of objects. Each object has a specific functionality that is exposed to its users, and a hidden implementation.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56096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OOP Consists of?</a:t>
            </a:r>
            <a:endParaRPr lang="ar-EG" dirty="0"/>
          </a:p>
        </p:txBody>
      </p:sp>
      <p:sp>
        <p:nvSpPr>
          <p:cNvPr id="3" name="Text Placeholder 2"/>
          <p:cNvSpPr>
            <a:spLocks noGrp="1"/>
          </p:cNvSpPr>
          <p:nvPr>
            <p:ph type="body" idx="1"/>
          </p:nvPr>
        </p:nvSpPr>
        <p:spPr>
          <a:xfrm>
            <a:off x="422376" y="1736742"/>
            <a:ext cx="3166823" cy="2378058"/>
          </a:xfrm>
        </p:spPr>
        <p:txBody>
          <a:bodyPr/>
          <a:lstStyle/>
          <a:p>
            <a:r>
              <a:rPr lang="en-US" dirty="0"/>
              <a:t>The concept of OOP focuses on creating reusable code. </a:t>
            </a:r>
          </a:p>
          <a:p>
            <a:r>
              <a:rPr lang="en-US" dirty="0"/>
              <a:t>This concept is also known as DRY (Don't Repeat Yourself).</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graphicFrame>
        <p:nvGraphicFramePr>
          <p:cNvPr id="5" name="Content Placeholder 2">
            <a:extLst>
              <a:ext uri="{FF2B5EF4-FFF2-40B4-BE49-F238E27FC236}">
                <a16:creationId xmlns:a16="http://schemas.microsoft.com/office/drawing/2014/main" id="{ED1022E2-B461-414D-8850-25BBD1F32D22}"/>
              </a:ext>
            </a:extLst>
          </p:cNvPr>
          <p:cNvGraphicFramePr>
            <a:graphicFrameLocks/>
          </p:cNvGraphicFramePr>
          <p:nvPr>
            <p:extLst>
              <p:ext uri="{D42A27DB-BD31-4B8C-83A1-F6EECF244321}">
                <p14:modId xmlns:p14="http://schemas.microsoft.com/office/powerpoint/2010/main" val="2358033947"/>
              </p:ext>
            </p:extLst>
          </p:nvPr>
        </p:nvGraphicFramePr>
        <p:xfrm>
          <a:off x="3896963" y="1918130"/>
          <a:ext cx="4918862" cy="2377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060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Class &amp; Object</a:t>
            </a:r>
            <a:endParaRPr lang="ar-EG"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Text Placeholder 2"/>
          <p:cNvSpPr txBox="1">
            <a:spLocks/>
          </p:cNvSpPr>
          <p:nvPr/>
        </p:nvSpPr>
        <p:spPr>
          <a:xfrm>
            <a:off x="646815" y="931384"/>
            <a:ext cx="3925260" cy="170486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600"/>
              </a:spcAft>
              <a:buClr>
                <a:schemeClr val="accent4"/>
              </a:buClr>
              <a:buSzPts val="1800"/>
              <a:buFont typeface="Inria Sans Light"/>
              <a:buNone/>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514350" indent="-285750">
              <a:buClr>
                <a:srgbClr val="FFFF00"/>
              </a:buClr>
              <a:buSzPct val="125000"/>
              <a:buFont typeface="Wingdings" panose="05000000000000000000" pitchFamily="2" charset="2"/>
              <a:buChar char="§"/>
            </a:pPr>
            <a:r>
              <a:rPr lang="en-US" dirty="0"/>
              <a:t>There may be thousands of other cars in existence. </a:t>
            </a:r>
          </a:p>
          <a:p>
            <a:pPr marL="514350" indent="-285750">
              <a:buClr>
                <a:srgbClr val="FFFF00"/>
              </a:buClr>
              <a:buSzPct val="125000"/>
              <a:buFont typeface="Wingdings" panose="05000000000000000000" pitchFamily="2" charset="2"/>
              <a:buChar char="§"/>
            </a:pPr>
            <a:r>
              <a:rPr lang="en-US" dirty="0"/>
              <a:t>Each car was built from the same set of blueprints.</a:t>
            </a:r>
          </a:p>
        </p:txBody>
      </p:sp>
      <p:sp>
        <p:nvSpPr>
          <p:cNvPr id="5" name="Rounded Rectangle 4"/>
          <p:cNvSpPr/>
          <p:nvPr/>
        </p:nvSpPr>
        <p:spPr>
          <a:xfrm>
            <a:off x="1227221" y="317973"/>
            <a:ext cx="2764448" cy="660040"/>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u="sng" dirty="0">
                <a:solidFill>
                  <a:srgbClr val="FFFF00"/>
                </a:solidFill>
                <a:latin typeface="Saira SemiCondensed Medium" panose="020B0604020202020204" charset="0"/>
                <a:cs typeface="Saira SemiCondensed Medium" panose="020B0604020202020204" charset="0"/>
              </a:rPr>
              <a:t>Class</a:t>
            </a:r>
          </a:p>
        </p:txBody>
      </p:sp>
      <p:sp>
        <p:nvSpPr>
          <p:cNvPr id="6" name="Rounded Rectangle 5"/>
          <p:cNvSpPr/>
          <p:nvPr/>
        </p:nvSpPr>
        <p:spPr>
          <a:xfrm>
            <a:off x="5308056" y="317973"/>
            <a:ext cx="2764448" cy="660040"/>
          </a:xfrm>
          <a:prstGeom prst="roundRect">
            <a:avLst>
              <a:gd name="adj" fmla="val 479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u="sng" dirty="0">
                <a:solidFill>
                  <a:srgbClr val="FFFF00"/>
                </a:solidFill>
                <a:latin typeface="Saira SemiCondensed Medium" panose="020B0604020202020204" charset="0"/>
                <a:cs typeface="Saira SemiCondensed Medium" panose="020B0604020202020204" charset="0"/>
              </a:rPr>
              <a:t>Object</a:t>
            </a:r>
          </a:p>
        </p:txBody>
      </p:sp>
      <p:sp>
        <p:nvSpPr>
          <p:cNvPr id="7" name="Text Placeholder 2"/>
          <p:cNvSpPr txBox="1">
            <a:spLocks/>
          </p:cNvSpPr>
          <p:nvPr/>
        </p:nvSpPr>
        <p:spPr>
          <a:xfrm>
            <a:off x="4707758" y="931384"/>
            <a:ext cx="3965044" cy="151073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600"/>
              </a:spcAft>
              <a:buClr>
                <a:schemeClr val="accent4"/>
              </a:buClr>
              <a:buSzPts val="1800"/>
              <a:buFont typeface="Inria Sans Light"/>
              <a:buNone/>
              <a:defRPr sz="18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514350" indent="-285750">
              <a:buClr>
                <a:srgbClr val="FFFF00"/>
              </a:buClr>
              <a:buSzPct val="125000"/>
              <a:buFont typeface="Wingdings" panose="05000000000000000000" pitchFamily="2" charset="2"/>
              <a:buChar char="§"/>
            </a:pPr>
            <a:r>
              <a:rPr lang="en-US" dirty="0"/>
              <a:t>In object-oriented terms, we say that your car is an instance of the class of objects known as cars.</a:t>
            </a:r>
          </a:p>
        </p:txBody>
      </p:sp>
      <p:grpSp>
        <p:nvGrpSpPr>
          <p:cNvPr id="16" name="Group 15"/>
          <p:cNvGrpSpPr/>
          <p:nvPr/>
        </p:nvGrpSpPr>
        <p:grpSpPr>
          <a:xfrm>
            <a:off x="1336011" y="2314947"/>
            <a:ext cx="7336791" cy="2516494"/>
            <a:chOff x="1362966" y="2173350"/>
            <a:chExt cx="7336791" cy="2516494"/>
          </a:xfrm>
        </p:grpSpPr>
        <p:sp>
          <p:nvSpPr>
            <p:cNvPr id="17" name="Rounded Rectangle 16"/>
            <p:cNvSpPr/>
            <p:nvPr/>
          </p:nvSpPr>
          <p:spPr>
            <a:xfrm>
              <a:off x="1362966" y="2843380"/>
              <a:ext cx="1961111" cy="1240664"/>
            </a:xfrm>
            <a:prstGeom prst="roundRect">
              <a:avLst>
                <a:gd name="adj" fmla="val 5779"/>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nvGrpSpPr>
            <p:cNvPr id="18" name="Group 17"/>
            <p:cNvGrpSpPr/>
            <p:nvPr/>
          </p:nvGrpSpPr>
          <p:grpSpPr>
            <a:xfrm>
              <a:off x="1437200" y="2173350"/>
              <a:ext cx="7262557" cy="2516494"/>
              <a:chOff x="1659565" y="2666091"/>
              <a:chExt cx="7262557" cy="2516494"/>
            </a:xfrm>
          </p:grpSpPr>
          <p:cxnSp>
            <p:nvCxnSpPr>
              <p:cNvPr id="19" name="Curved Connector 18"/>
              <p:cNvCxnSpPr>
                <a:stCxn id="17" idx="3"/>
                <a:endCxn id="22" idx="1"/>
              </p:cNvCxnSpPr>
              <p:nvPr/>
            </p:nvCxnSpPr>
            <p:spPr>
              <a:xfrm>
                <a:off x="3546442" y="3956453"/>
                <a:ext cx="4126398" cy="8119"/>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9565" y="3409861"/>
                <a:ext cx="1810234" cy="1114425"/>
              </a:xfrm>
              <a:prstGeom prst="rect">
                <a:avLst/>
              </a:prstGeom>
            </p:spPr>
          </p:pic>
          <p:pic>
            <p:nvPicPr>
              <p:cNvPr id="21" name="Picture 2" descr="Image result for c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3099" y="2666091"/>
                <a:ext cx="1695930" cy="1036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c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2840" y="3654215"/>
                <a:ext cx="1249282" cy="62071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ca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3099" y="4093877"/>
                <a:ext cx="1451610" cy="108870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7" idx="2"/>
                <a:endCxn id="23" idx="1"/>
              </p:cNvCxnSpPr>
              <p:nvPr/>
            </p:nvCxnSpPr>
            <p:spPr>
              <a:xfrm rot="16200000" flipH="1">
                <a:off x="4108770" y="3033902"/>
                <a:ext cx="61446" cy="3147212"/>
              </a:xfrm>
              <a:prstGeom prst="curvedConnector2">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7" idx="0"/>
                <a:endCxn id="21" idx="1"/>
              </p:cNvCxnSpPr>
              <p:nvPr/>
            </p:nvCxnSpPr>
            <p:spPr>
              <a:xfrm rot="5400000" flipH="1" flipV="1">
                <a:off x="4063638" y="1686660"/>
                <a:ext cx="151711" cy="3147212"/>
              </a:xfrm>
              <a:prstGeom prst="curvedConnector2">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176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OOP (Real-World </a:t>
            </a:r>
            <a:r>
              <a:rPr lang="en-GB" dirty="0" err="1"/>
              <a:t>Modeling</a:t>
            </a:r>
            <a:r>
              <a:rPr lang="en-GB" dirty="0"/>
              <a: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3"/>
          <a:stretch>
            <a:fillRect/>
          </a:stretch>
        </p:blipFill>
        <p:spPr>
          <a:xfrm>
            <a:off x="593278" y="1375242"/>
            <a:ext cx="7787125" cy="3210558"/>
          </a:xfrm>
          <a:prstGeom prst="rect">
            <a:avLst/>
          </a:prstGeom>
        </p:spPr>
      </p:pic>
    </p:spTree>
    <p:extLst>
      <p:ext uri="{BB962C8B-B14F-4D97-AF65-F5344CB8AC3E}">
        <p14:creationId xmlns:p14="http://schemas.microsoft.com/office/powerpoint/2010/main" val="208439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Creation of a classification</a:t>
            </a:r>
          </a:p>
        </p:txBody>
      </p:sp>
    </p:spTree>
    <p:extLst>
      <p:ext uri="{BB962C8B-B14F-4D97-AF65-F5344CB8AC3E}">
        <p14:creationId xmlns:p14="http://schemas.microsoft.com/office/powerpoint/2010/main" val="558479592"/>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154D7DAA196242BB68F48615B7D661" ma:contentTypeVersion="6" ma:contentTypeDescription="Create a new document." ma:contentTypeScope="" ma:versionID="7bf61a14ddebe7e3579615f2a75f5ac2">
  <xsd:schema xmlns:xsd="http://www.w3.org/2001/XMLSchema" xmlns:xs="http://www.w3.org/2001/XMLSchema" xmlns:p="http://schemas.microsoft.com/office/2006/metadata/properties" xmlns:ns2="9f6e25d8-459d-42cc-b484-cea6e4dfffd9" targetNamespace="http://schemas.microsoft.com/office/2006/metadata/properties" ma:root="true" ma:fieldsID="4b838e07748d35903bcefcb40cecda85" ns2:_="">
    <xsd:import namespace="9f6e25d8-459d-42cc-b484-cea6e4dfff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e25d8-459d-42cc-b484-cea6e4dfff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40C41F-60A5-4E5D-8B12-D7D20C52D782}">
  <ds:schemaRefs>
    <ds:schemaRef ds:uri="http://schemas.microsoft.com/sharepoint/v3/contenttype/forms"/>
  </ds:schemaRefs>
</ds:datastoreItem>
</file>

<file path=customXml/itemProps2.xml><?xml version="1.0" encoding="utf-8"?>
<ds:datastoreItem xmlns:ds="http://schemas.openxmlformats.org/officeDocument/2006/customXml" ds:itemID="{0B71CCB0-D2DE-44DF-A7EC-60AF69128DA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7F0B78-7300-444B-B50F-888BACEB5F3A}"/>
</file>

<file path=docProps/app.xml><?xml version="1.0" encoding="utf-8"?>
<Properties xmlns="http://schemas.openxmlformats.org/officeDocument/2006/extended-properties" xmlns:vt="http://schemas.openxmlformats.org/officeDocument/2006/docPropsVTypes">
  <TotalTime>8812</TotalTime>
  <Words>2786</Words>
  <Application>Microsoft Office PowerPoint</Application>
  <PresentationFormat>On-screen Show (16:9)</PresentationFormat>
  <Paragraphs>243</Paragraphs>
  <Slides>43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Wingdings</vt:lpstr>
      <vt:lpstr>Saira SemiCondensed Medium</vt:lpstr>
      <vt:lpstr>Arial</vt:lpstr>
      <vt:lpstr>Inria Sans Light</vt:lpstr>
      <vt:lpstr>Titillium Web</vt:lpstr>
      <vt:lpstr>Gurney template</vt:lpstr>
      <vt:lpstr>Python   </vt:lpstr>
      <vt:lpstr>Objectives</vt:lpstr>
      <vt:lpstr>OOP vocabulary</vt:lpstr>
      <vt:lpstr>What is Object-Oriented Programming?</vt:lpstr>
      <vt:lpstr>What is Object-Oriented Programming? (cont.)</vt:lpstr>
      <vt:lpstr>OOP Consists of?</vt:lpstr>
      <vt:lpstr>PowerPoint Presentation</vt:lpstr>
      <vt:lpstr>OOP (Real-World Modeling)</vt:lpstr>
      <vt:lpstr>Creation of a classification</vt:lpstr>
      <vt:lpstr>How to Define a Class</vt:lpstr>
      <vt:lpstr>How to Define a Class (cont.)</vt:lpstr>
      <vt:lpstr>How to Define a Class (cont.)</vt:lpstr>
      <vt:lpstr>Class attributes   __init__()</vt:lpstr>
      <vt:lpstr>instance attributes / class attributes</vt:lpstr>
      <vt:lpstr>Instantiate an Object in Python</vt:lpstr>
      <vt:lpstr>Class and Instance Attributes</vt:lpstr>
      <vt:lpstr>Pass Arguments to Instance Attributes</vt:lpstr>
      <vt:lpstr>Access Instance’s Attributes</vt:lpstr>
      <vt:lpstr>Access Class’s Attributes</vt:lpstr>
      <vt:lpstr>Advantages of Using Classes  to Organize Data</vt:lpstr>
      <vt:lpstr>Instance Methods</vt:lpstr>
      <vt:lpstr>__str__()</vt:lpstr>
      <vt:lpstr>Dunder Methods</vt:lpstr>
      <vt:lpstr>Class inheritance</vt:lpstr>
      <vt:lpstr>Inherit From Other Classes in Python</vt:lpstr>
      <vt:lpstr>Child classes</vt:lpstr>
      <vt:lpstr>Child classes</vt:lpstr>
      <vt:lpstr>Dog Park Example</vt:lpstr>
      <vt:lpstr>Dog Park Example - Solution</vt:lpstr>
      <vt:lpstr>Dog Park Example - Solution</vt:lpstr>
      <vt:lpstr>Dog Park Example - Solution</vt:lpstr>
      <vt:lpstr>Dog Park Example – Solution Parent Classes vs Child Classes </vt:lpstr>
      <vt:lpstr>Dog Park Example – Solution Parent Classes vs Child Classes </vt:lpstr>
      <vt:lpstr>Dog Park Example – Solution Parent Classes vs Child Classes </vt:lpstr>
      <vt:lpstr>Dog Park Example – Solution Parent Classes vs Child Classes </vt:lpstr>
      <vt:lpstr>isinstance()</vt:lpstr>
      <vt:lpstr>Extend the Functionality of a Parent Class</vt:lpstr>
      <vt:lpstr>Inheritance </vt:lpstr>
      <vt:lpstr>The super() function</vt:lpstr>
      <vt:lpstr>super() </vt:lpstr>
      <vt:lpstr>Dog Park Example – Solution  (cont.)</vt:lpstr>
      <vt:lpstr>Dog Park Example – Solution  (cont.)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 and Design</dc:title>
  <dc:creator>Ramadan  Mohamed</dc:creator>
  <cp:lastModifiedBy>Fatma El Zhraa Samir</cp:lastModifiedBy>
  <cp:revision>897</cp:revision>
  <dcterms:modified xsi:type="dcterms:W3CDTF">2021-04-20T06:55:12Z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0x01010081154D7DAA196242BB68F48615B7D661</vt:lpwstr>
  </property>
</Properties>
</file>